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334" r:id="rId2"/>
    <p:sldId id="336" r:id="rId3"/>
    <p:sldId id="257" r:id="rId4"/>
    <p:sldId id="261" r:id="rId5"/>
    <p:sldId id="355" r:id="rId6"/>
    <p:sldId id="356" r:id="rId7"/>
    <p:sldId id="357" r:id="rId8"/>
    <p:sldId id="337" r:id="rId9"/>
    <p:sldId id="348" r:id="rId10"/>
    <p:sldId id="358" r:id="rId11"/>
    <p:sldId id="297" r:id="rId12"/>
    <p:sldId id="278" r:id="rId13"/>
    <p:sldId id="299" r:id="rId14"/>
    <p:sldId id="300" r:id="rId15"/>
    <p:sldId id="359" r:id="rId16"/>
    <p:sldId id="280" r:id="rId17"/>
    <p:sldId id="279" r:id="rId18"/>
    <p:sldId id="360" r:id="rId19"/>
    <p:sldId id="319" r:id="rId20"/>
    <p:sldId id="320" r:id="rId21"/>
    <p:sldId id="361" r:id="rId22"/>
    <p:sldId id="318" r:id="rId23"/>
    <p:sldId id="317" r:id="rId24"/>
    <p:sldId id="321" r:id="rId25"/>
    <p:sldId id="327" r:id="rId26"/>
    <p:sldId id="322" r:id="rId27"/>
    <p:sldId id="325" r:id="rId28"/>
    <p:sldId id="326" r:id="rId29"/>
    <p:sldId id="323" r:id="rId30"/>
    <p:sldId id="353" r:id="rId31"/>
    <p:sldId id="332" r:id="rId32"/>
    <p:sldId id="362" r:id="rId33"/>
    <p:sldId id="328" r:id="rId34"/>
    <p:sldId id="350" r:id="rId35"/>
    <p:sldId id="354" r:id="rId36"/>
    <p:sldId id="365" r:id="rId37"/>
    <p:sldId id="352" r:id="rId38"/>
    <p:sldId id="310" r:id="rId39"/>
    <p:sldId id="363" r:id="rId40"/>
    <p:sldId id="345" r:id="rId41"/>
    <p:sldId id="346" r:id="rId42"/>
    <p:sldId id="340" r:id="rId43"/>
    <p:sldId id="341" r:id="rId44"/>
    <p:sldId id="342" r:id="rId45"/>
    <p:sldId id="349" r:id="rId46"/>
    <p:sldId id="343" r:id="rId47"/>
    <p:sldId id="364" r:id="rId48"/>
    <p:sldId id="344" r:id="rId4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7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1" charset="0"/>
                <a:ea typeface="Arial" pitchFamily="-111" charset="0"/>
                <a:cs typeface="Arial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1" charset="0"/>
                <a:ea typeface="Arial" pitchFamily="-111" charset="0"/>
                <a:cs typeface="Arial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1" charset="0"/>
                <a:ea typeface="Arial" pitchFamily="-111" charset="0"/>
                <a:cs typeface="Arial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8A917D2-BADB-4A7F-A9F1-A1DE747564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6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B817673-8D72-4BB7-8A3C-47164672C1DE}" type="datetime1">
              <a:rPr lang="en-US" altLang="en-US"/>
              <a:pPr>
                <a:defRPr/>
              </a:pPr>
              <a:t>2/6/2018</a:t>
            </a:fld>
            <a:endParaRPr lang="en-US" alt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56B617A-B418-43DB-9266-71506C6D09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145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14400" eaLnBrk="1" hangingPunct="1"/>
            <a:r>
              <a:rPr lang="en-US" altLang="en-US" sz="2400" smtClean="0">
                <a:latin typeface="Times New Roman" pitchFamily="18" charset="0"/>
              </a:rPr>
              <a:t>Reading a course code changes from grades 9 and 10  and into grade 11 and 12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Title links to CWS website from CB homepage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30" tIns="44865" rIns="89730" bIns="44865" anchor="b"/>
          <a:lstStyle>
            <a:lvl1pPr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28663" indent="-279400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22363" indent="-225425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570038" indent="-223838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19300" indent="-225425" defTabSz="8969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4765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337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3909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48100" indent="-225425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F4F5972B-D635-40F7-A625-4CB6AC719612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32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9730" tIns="44865" rIns="89730" bIns="44865"/>
          <a:lstStyle/>
          <a:p>
            <a:pPr defTabSz="914400" eaLnBrk="1" hangingPunct="1">
              <a:lnSpc>
                <a:spcPct val="90000"/>
              </a:lnSpc>
            </a:pPr>
            <a:r>
              <a:rPr lang="en-US" altLang="en-US" sz="2800" smtClean="0"/>
              <a:t>Grade 11 and 12</a:t>
            </a:r>
          </a:p>
          <a:p>
            <a:pPr defTabSz="914400" eaLnBrk="1" hangingPunct="1">
              <a:lnSpc>
                <a:spcPct val="90000"/>
              </a:lnSpc>
            </a:pPr>
            <a:r>
              <a:rPr lang="en-US" altLang="en-US" sz="2800" smtClean="0"/>
              <a:t>Experience jobs and job responsibilities</a:t>
            </a:r>
          </a:p>
          <a:p>
            <a:pPr defTabSz="914400" eaLnBrk="1" hangingPunct="1">
              <a:lnSpc>
                <a:spcPct val="90000"/>
              </a:lnSpc>
            </a:pPr>
            <a:r>
              <a:rPr lang="en-US" altLang="en-US" sz="2800" smtClean="0"/>
              <a:t>2 or 4 credits</a:t>
            </a:r>
          </a:p>
          <a:p>
            <a:pPr defTabSz="914400" eaLnBrk="1" hangingPunct="1">
              <a:lnSpc>
                <a:spcPct val="90000"/>
              </a:lnSpc>
            </a:pPr>
            <a:r>
              <a:rPr lang="en-US" altLang="en-US" sz="2800" smtClean="0"/>
              <a:t>Retail</a:t>
            </a:r>
          </a:p>
          <a:p>
            <a:pPr defTabSz="914400" eaLnBrk="1" hangingPunct="1">
              <a:lnSpc>
                <a:spcPct val="90000"/>
              </a:lnSpc>
            </a:pPr>
            <a:r>
              <a:rPr lang="en-US" altLang="en-US" sz="2800" smtClean="0"/>
              <a:t>Construction</a:t>
            </a:r>
          </a:p>
          <a:p>
            <a:pPr defTabSz="914400" eaLnBrk="1" hangingPunct="1">
              <a:lnSpc>
                <a:spcPct val="90000"/>
              </a:lnSpc>
            </a:pPr>
            <a:r>
              <a:rPr lang="en-US" altLang="en-US" sz="2800" smtClean="0"/>
              <a:t>NRC</a:t>
            </a:r>
          </a:p>
          <a:p>
            <a:pPr defTabSz="914400" eaLnBrk="1" hangingPunct="1">
              <a:lnSpc>
                <a:spcPct val="90000"/>
              </a:lnSpc>
            </a:pPr>
            <a:r>
              <a:rPr lang="en-US" altLang="en-US" sz="2800" smtClean="0"/>
              <a:t>Humane Society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B465E4A-12CA-4833-B5BA-98F8F401DCF4}" type="slidenum">
              <a:rPr lang="en-US" altLang="en-US" sz="1200">
                <a:latin typeface="Arial" pitchFamily="34" charset="0"/>
                <a:ea typeface="MS PGothic" pitchFamily="34" charset="-128"/>
              </a:rPr>
              <a:pPr algn="r"/>
              <a:t>41</a:t>
            </a:fld>
            <a:endParaRPr lang="en-US" altLang="en-US" sz="120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14400"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838B2E4-B331-4F16-B95D-09868C85837D}" type="slidenum">
              <a:rPr lang="en-US" altLang="en-US" sz="1200">
                <a:latin typeface="Arial" pitchFamily="34" charset="0"/>
                <a:ea typeface="MS PGothic" pitchFamily="34" charset="-128"/>
              </a:rPr>
              <a:pPr algn="r"/>
              <a:t>42</a:t>
            </a:fld>
            <a:endParaRPr lang="en-US" altLang="en-US" sz="120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14400" eaLnBrk="1" hangingPunct="1"/>
            <a:r>
              <a:rPr lang="en-US" altLang="en-US" sz="2400" smtClean="0">
                <a:latin typeface="Times New Roman" pitchFamily="18" charset="0"/>
              </a:rPr>
              <a:t>You will indicate summer school course choices on the parental signage sheets with the options choices.</a:t>
            </a:r>
          </a:p>
          <a:p>
            <a:pPr defTabSz="914400" eaLnBrk="1" hangingPunct="1"/>
            <a:endParaRPr lang="en-US" altLang="en-US" sz="2400" smtClean="0">
              <a:latin typeface="Times New Roman" pitchFamily="18" charset="0"/>
            </a:endParaRPr>
          </a:p>
          <a:p>
            <a:pPr defTabSz="914400" eaLnBrk="1" hangingPunct="1"/>
            <a:r>
              <a:rPr lang="en-US" altLang="en-US" sz="2400" smtClean="0">
                <a:latin typeface="Times New Roman" pitchFamily="18" charset="0"/>
              </a:rPr>
              <a:t>This is not a summer school registration. This will occur in May.</a:t>
            </a:r>
          </a:p>
          <a:p>
            <a:pPr defTabSz="914400" eaLnBrk="1" hangingPunct="1"/>
            <a:endParaRPr lang="en-US" altLang="en-US" sz="24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A3C247B-8661-4D2B-AD30-B83C8CC27F99}" type="slidenum">
              <a:rPr lang="en-US" altLang="en-US" sz="1200">
                <a:latin typeface="Arial" pitchFamily="34" charset="0"/>
                <a:ea typeface="MS PGothic" pitchFamily="34" charset="-128"/>
              </a:rPr>
              <a:pPr algn="r"/>
              <a:t>44</a:t>
            </a:fld>
            <a:endParaRPr lang="en-US" altLang="en-US" sz="120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14400"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2D38BD5-FDAE-41CF-A07C-B17D8F143EB6}" type="slidenum">
              <a:rPr lang="en-US" altLang="en-US" sz="1200">
                <a:latin typeface="Arial" pitchFamily="34" charset="0"/>
                <a:ea typeface="MS PGothic" pitchFamily="34" charset="-128"/>
              </a:rPr>
              <a:pPr algn="r"/>
              <a:t>46</a:t>
            </a:fld>
            <a:endParaRPr lang="en-US" altLang="en-US" sz="120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14400"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874E5A7-EFAD-4A9E-90F4-A0FC44BFF675}" type="slidenum">
              <a:rPr lang="en-US" altLang="en-US" sz="1200">
                <a:latin typeface="Arial" pitchFamily="34" charset="0"/>
                <a:ea typeface="MS PGothic" pitchFamily="34" charset="-128"/>
              </a:rPr>
              <a:pPr algn="r"/>
              <a:t>48</a:t>
            </a:fld>
            <a:endParaRPr lang="en-US" altLang="en-US" sz="120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14400"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9 w 717"/>
                <a:gd name="T1" fmla="*/ 845 h 845"/>
                <a:gd name="T2" fmla="*/ 719 w 717"/>
                <a:gd name="T3" fmla="*/ 821 h 845"/>
                <a:gd name="T4" fmla="*/ 576 w 717"/>
                <a:gd name="T5" fmla="*/ 605 h 845"/>
                <a:gd name="T6" fmla="*/ 407 w 717"/>
                <a:gd name="T7" fmla="*/ 396 h 845"/>
                <a:gd name="T8" fmla="*/ 222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0 w 717"/>
                <a:gd name="T15" fmla="*/ 198 h 845"/>
                <a:gd name="T16" fmla="*/ 401 w 717"/>
                <a:gd name="T17" fmla="*/ 408 h 845"/>
                <a:gd name="T18" fmla="*/ 570 w 717"/>
                <a:gd name="T19" fmla="*/ 623 h 845"/>
                <a:gd name="T20" fmla="*/ 719 w 717"/>
                <a:gd name="T21" fmla="*/ 845 h 845"/>
                <a:gd name="T22" fmla="*/ 71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8 w 407"/>
                <a:gd name="T1" fmla="*/ 414 h 414"/>
                <a:gd name="T2" fmla="*/ 408 w 407"/>
                <a:gd name="T3" fmla="*/ 396 h 414"/>
                <a:gd name="T4" fmla="*/ 223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7 w 407"/>
                <a:gd name="T13" fmla="*/ 204 h 414"/>
                <a:gd name="T14" fmla="*/ 408 w 407"/>
                <a:gd name="T15" fmla="*/ 414 h 414"/>
                <a:gd name="T16" fmla="*/ 408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8 w 586"/>
                <a:gd name="T1" fmla="*/ 0 h 599"/>
                <a:gd name="T2" fmla="*/ 570 w 586"/>
                <a:gd name="T3" fmla="*/ 0 h 599"/>
                <a:gd name="T4" fmla="*/ 408 w 586"/>
                <a:gd name="T5" fmla="*/ 132 h 599"/>
                <a:gd name="T6" fmla="*/ 258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8 w 586"/>
                <a:gd name="T17" fmla="*/ 282 h 599"/>
                <a:gd name="T18" fmla="*/ 414 w 586"/>
                <a:gd name="T19" fmla="*/ 138 h 599"/>
                <a:gd name="T20" fmla="*/ 588 w 586"/>
                <a:gd name="T21" fmla="*/ 0 h 599"/>
                <a:gd name="T22" fmla="*/ 58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0 w 269"/>
                <a:gd name="T1" fmla="*/ 0 h 252"/>
                <a:gd name="T2" fmla="*/ 252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0 w 269"/>
                <a:gd name="T15" fmla="*/ 0 h 252"/>
                <a:gd name="T16" fmla="*/ 270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5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11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8F418-1286-4435-B62C-FCEEE6246F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72C65-C7DE-40EC-8E1C-46DEA468E3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09BC2-7398-4232-B1C4-14CBB7DE04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74876-D7C9-44CD-82B9-9998D2CC18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63530-1FE1-4F52-9D81-64A9F00970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0F329-23CF-49D4-A251-9E65912E26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4B7CD-1531-497F-9325-2068DBEC0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8FEBC-B366-4B41-959E-9F1853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FA8D2-4FA1-411B-92F6-6511C75CA4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6B799-545E-4B10-923D-8AFD9D8664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16A6D-4B21-452A-A0BC-2724BEA569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9616C-993F-4F81-9AC9-AD60B33156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1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1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  <p:sp>
            <p:nvSpPr>
              <p:cNvPr id="411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-111" charset="0"/>
                  <a:cs typeface="Arial" pitchFamily="-111" charset="0"/>
                </a:endParaRPr>
              </a:p>
            </p:txBody>
          </p:sp>
        </p:grp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9 w 717"/>
                <a:gd name="T1" fmla="*/ 845 h 845"/>
                <a:gd name="T2" fmla="*/ 719 w 717"/>
                <a:gd name="T3" fmla="*/ 821 h 845"/>
                <a:gd name="T4" fmla="*/ 576 w 717"/>
                <a:gd name="T5" fmla="*/ 605 h 845"/>
                <a:gd name="T6" fmla="*/ 407 w 717"/>
                <a:gd name="T7" fmla="*/ 396 h 845"/>
                <a:gd name="T8" fmla="*/ 222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0 w 717"/>
                <a:gd name="T15" fmla="*/ 198 h 845"/>
                <a:gd name="T16" fmla="*/ 401 w 717"/>
                <a:gd name="T17" fmla="*/ 408 h 845"/>
                <a:gd name="T18" fmla="*/ 570 w 717"/>
                <a:gd name="T19" fmla="*/ 623 h 845"/>
                <a:gd name="T20" fmla="*/ 719 w 717"/>
                <a:gd name="T21" fmla="*/ 845 h 845"/>
                <a:gd name="T22" fmla="*/ 71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8 w 407"/>
                <a:gd name="T1" fmla="*/ 414 h 414"/>
                <a:gd name="T2" fmla="*/ 408 w 407"/>
                <a:gd name="T3" fmla="*/ 396 h 414"/>
                <a:gd name="T4" fmla="*/ 223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7 w 407"/>
                <a:gd name="T13" fmla="*/ 204 h 414"/>
                <a:gd name="T14" fmla="*/ 408 w 407"/>
                <a:gd name="T15" fmla="*/ 414 h 414"/>
                <a:gd name="T16" fmla="*/ 408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-111" charset="0"/>
                <a:cs typeface="Arial" pitchFamily="-111" charset="0"/>
              </a:endParaRPr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8 w 586"/>
                <a:gd name="T1" fmla="*/ 0 h 599"/>
                <a:gd name="T2" fmla="*/ 570 w 586"/>
                <a:gd name="T3" fmla="*/ 0 h 599"/>
                <a:gd name="T4" fmla="*/ 408 w 586"/>
                <a:gd name="T5" fmla="*/ 132 h 599"/>
                <a:gd name="T6" fmla="*/ 258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8 w 586"/>
                <a:gd name="T17" fmla="*/ 282 h 599"/>
                <a:gd name="T18" fmla="*/ 414 w 586"/>
                <a:gd name="T19" fmla="*/ 138 h 599"/>
                <a:gd name="T20" fmla="*/ 588 w 586"/>
                <a:gd name="T21" fmla="*/ 0 h 599"/>
                <a:gd name="T22" fmla="*/ 58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0 w 269"/>
                <a:gd name="T1" fmla="*/ 0 h 252"/>
                <a:gd name="T2" fmla="*/ 252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0 w 269"/>
                <a:gd name="T15" fmla="*/ 0 h 252"/>
                <a:gd name="T16" fmla="*/ 270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3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3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-111" charset="0"/>
                <a:cs typeface="Arial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3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-111" charset="0"/>
                <a:cs typeface="Arial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3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AF18B61-21AD-42A5-A3EB-CB61A84DA5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11" charset="0"/>
          <a:ea typeface="Arial" pitchFamily="-111" charset="0"/>
          <a:cs typeface="Arial" pitchFamily="-111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11" charset="0"/>
          <a:ea typeface="Arial" pitchFamily="-111" charset="0"/>
          <a:cs typeface="Arial" pitchFamily="-111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11" charset="0"/>
          <a:ea typeface="Arial" pitchFamily="-111" charset="0"/>
          <a:cs typeface="Arial" pitchFamily="-111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11" charset="0"/>
          <a:ea typeface="Arial" pitchFamily="-111" charset="0"/>
          <a:cs typeface="Arial" pitchFamily="-111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11" charset="0"/>
          <a:ea typeface="Arial" pitchFamily="-111" charset="0"/>
          <a:cs typeface="Arial" pitchFamily="-11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11" charset="0"/>
          <a:ea typeface="Arial" pitchFamily="-111" charset="0"/>
          <a:cs typeface="Arial" pitchFamily="-11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11" charset="0"/>
          <a:ea typeface="Arial" pitchFamily="-111" charset="0"/>
          <a:cs typeface="Arial" pitchFamily="-11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11" charset="0"/>
          <a:ea typeface="Arial" pitchFamily="-111" charset="0"/>
          <a:cs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-111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-111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-111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-111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ectronicinfo.ca/" TargetMode="External"/><Relationship Id="rId2" Type="http://schemas.openxmlformats.org/officeDocument/2006/relationships/hyperlink" Target="http://www.ontariocolleges.ca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onelby.com/teachers/canadianandworldstudi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dsb.ca/cms/One.aspx?portalId=55478&amp;pageId=213791" TargetMode="External"/><Relationship Id="rId2" Type="http://schemas.openxmlformats.org/officeDocument/2006/relationships/hyperlink" Target="http://dualcredit.passpathways.on.ca/ac_about_general/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eercruising.com/" TargetMode="External"/><Relationship Id="rId2" Type="http://schemas.openxmlformats.org/officeDocument/2006/relationships/hyperlink" Target="http://www2.careercruising.com/default/cplogin/OCD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olonelby.com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careercruising.com/default/cplogin/OCD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onelby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Rachel.nakashoji@ocdsb.ca" TargetMode="External"/><Relationship Id="rId5" Type="http://schemas.openxmlformats.org/officeDocument/2006/relationships/hyperlink" Target="mailto:sarah.storey@ocdsb.ca" TargetMode="External"/><Relationship Id="rId4" Type="http://schemas.openxmlformats.org/officeDocument/2006/relationships/hyperlink" Target="mailto:jill.badgery@ocdsb.ca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onelby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gradien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9215438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crest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6513" y="2032000"/>
            <a:ext cx="2028825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64039" y="205448"/>
            <a:ext cx="8011788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obe Caslon Pro"/>
                <a:cs typeface="Adobe Caslon Pro"/>
              </a:rPr>
              <a:t>Colonel By </a:t>
            </a:r>
            <a:br>
              <a:rPr lang="en-US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obe Caslon Pro"/>
                <a:cs typeface="Adobe Caslon Pro"/>
              </a:rPr>
            </a:br>
            <a:r>
              <a:rPr lang="en-US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obe Caslon Pro"/>
                <a:cs typeface="Adobe Caslon Pro"/>
              </a:rPr>
              <a:t>Secondary School</a:t>
            </a:r>
          </a:p>
        </p:txBody>
      </p:sp>
      <p:pic>
        <p:nvPicPr>
          <p:cNvPr id="3077" name="Picture 9" descr="IBLogo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78738" y="5659438"/>
            <a:ext cx="1289050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1905000" y="4724400"/>
            <a:ext cx="5264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en-US" sz="3600"/>
              <a:t>Course Selection </a:t>
            </a:r>
          </a:p>
          <a:p>
            <a:pPr algn="ctr"/>
            <a:r>
              <a:rPr lang="en-US" altLang="en-US" sz="3600"/>
              <a:t>2018-2019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Compulsory Credits Required for OSSD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8610600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05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/>
              <a:t>What do you need for your </a:t>
            </a:r>
            <a:br>
              <a:rPr lang="en-US" sz="4000"/>
            </a:br>
            <a:r>
              <a:rPr lang="en-US" sz="4000"/>
              <a:t>Ontario Diploma?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1800" b="1" smtClean="0"/>
              <a:t>Group 1: </a:t>
            </a:r>
            <a:r>
              <a:rPr lang="en-US" altLang="en-US" sz="1800" smtClean="0"/>
              <a:t>1 additional credit in: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		-English, French, International language OR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		-Social Science (ex. HSP, HRT) OR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 		-CWS (ex. geo, history) OR 	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		-Guidance or Coop credit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endParaRPr lang="en-US" altLang="en-US" sz="1800" b="1" smtClean="0"/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1800" b="1" smtClean="0"/>
              <a:t>Group 2: </a:t>
            </a:r>
            <a:r>
              <a:rPr lang="en-US" altLang="en-US" sz="1800" smtClean="0"/>
              <a:t>1 additional credit in: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18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		-Health and Physical Education, OR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		- the Arts OR Business Studies OR French OR Coop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endParaRPr lang="en-US" altLang="en-US" sz="1800" b="1" smtClean="0"/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1800" b="1" smtClean="0"/>
              <a:t>Group 3: </a:t>
            </a:r>
            <a:r>
              <a:rPr lang="en-US" altLang="en-US" sz="1800" smtClean="0"/>
              <a:t>1 additional credit in: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endParaRPr lang="en-US" altLang="en-US" sz="18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		-Science (Grade 11 or 12) OR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		-Technological Education OR French OR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1800" smtClean="0"/>
              <a:t>           -Computer Studies (ICS) OR Coop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 – </a:t>
            </a:r>
            <a:br>
              <a:rPr lang="en-US" altLang="en-US" sz="4000" smtClean="0"/>
            </a:br>
            <a:r>
              <a:rPr lang="en-US" altLang="en-US" sz="4000" smtClean="0"/>
              <a:t>Where are you going?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•"/>
              <a:defRPr/>
            </a:pPr>
            <a:r>
              <a:rPr lang="en-US" altLang="en-US" smtClean="0">
                <a:effectLst/>
              </a:rPr>
              <a:t>Workplace? Complete an apprenticeship? 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en-US" smtClean="0">
                <a:effectLst/>
              </a:rPr>
              <a:t>College? University? 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en-US" smtClean="0">
                <a:effectLst/>
              </a:rPr>
              <a:t>Consider your strengths and interests when making a decision.</a:t>
            </a:r>
          </a:p>
          <a:p>
            <a:pPr eaLnBrk="1" hangingPunct="1">
              <a:buFontTx/>
              <a:buChar char="•"/>
              <a:defRPr/>
            </a:pPr>
            <a:r>
              <a:rPr lang="en-US" altLang="en-US" smtClean="0">
                <a:effectLst/>
              </a:rPr>
              <a:t>Conduct some research to decide on options. </a:t>
            </a:r>
          </a:p>
          <a:p>
            <a:pPr eaLnBrk="1" hangingPunct="1">
              <a:defRPr/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 – </a:t>
            </a:r>
            <a:br>
              <a:rPr lang="en-US" altLang="en-US" sz="4000" smtClean="0"/>
            </a:br>
            <a:r>
              <a:rPr lang="en-US" altLang="en-US" sz="4000" smtClean="0"/>
              <a:t>Where are you going?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en-US" sz="2400" b="1" u="sng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b="1" u="sng" dirty="0" smtClean="0">
                <a:effectLst/>
              </a:rPr>
              <a:t>COLLEGE</a:t>
            </a:r>
            <a:r>
              <a:rPr lang="en-US" altLang="en-US" sz="2400" dirty="0" smtClean="0">
                <a:effectLst/>
              </a:rPr>
              <a:t> 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dirty="0">
                <a:effectLst/>
              </a:rPr>
              <a:t> </a:t>
            </a:r>
            <a:r>
              <a:rPr lang="en-US" altLang="en-US" sz="2400" dirty="0" smtClean="0">
                <a:effectLst/>
              </a:rPr>
              <a:t>  Earn a diploma, applied degree;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400" dirty="0">
                <a:effectLst/>
              </a:rPr>
              <a:t> </a:t>
            </a:r>
            <a:r>
              <a:rPr lang="en-US" altLang="en-US" sz="2400" dirty="0" smtClean="0">
                <a:effectLst/>
              </a:rPr>
              <a:t>  collaborative programs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en-US" sz="2400" b="1" u="sng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en-US" sz="2400" b="1" u="sng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000" dirty="0" smtClean="0">
                <a:effectLst/>
              </a:rPr>
              <a:t>Prerequisites: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en-US" sz="2000" dirty="0" smtClean="0">
              <a:effectLst/>
            </a:endParaRP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2000" dirty="0" smtClean="0">
                <a:effectLst/>
              </a:rPr>
              <a:t>OSSD, ENG4C, and others depending on the specific program (ex. SBI3C, SCH4C, MAP4C)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en-US" sz="2000" dirty="0" smtClean="0">
              <a:effectLst/>
            </a:endParaRP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2000" dirty="0" smtClean="0">
                <a:effectLst/>
              </a:rPr>
              <a:t>Applied degree programs and collaborative programs generally have university requirements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endParaRPr lang="en-US" altLang="en-US" sz="2000" dirty="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en-US" sz="2000" dirty="0">
              <a:effectLst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altLang="en-US" sz="2000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 – </a:t>
            </a:r>
            <a:br>
              <a:rPr lang="en-US" altLang="en-US" sz="4000" smtClean="0"/>
            </a:br>
            <a:r>
              <a:rPr lang="en-US" altLang="en-US" sz="4000" smtClean="0"/>
              <a:t>Where are you going?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b="1" u="sng" smtClean="0">
                <a:effectLst/>
              </a:rPr>
              <a:t>UNIVERSITY</a:t>
            </a:r>
            <a:r>
              <a:rPr lang="en-US" altLang="en-US" sz="2800" smtClean="0">
                <a:effectLst/>
              </a:rPr>
              <a:t>-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>
                <a:effectLst/>
              </a:rPr>
              <a:t>   Earn an undergraduate/ Bachelor’s Degree (BSc, BCom, BA, etc.)</a:t>
            </a:r>
            <a:endParaRPr lang="en-US" altLang="en-US" sz="2800" b="1" u="sng" smtClean="0">
              <a:effectLst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en-US" altLang="en-US" sz="2800" smtClean="0">
              <a:effectLst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effectLst/>
              </a:rPr>
              <a:t>Prerequisites: 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en-US" altLang="en-US" sz="2400" smtClean="0">
              <a:effectLst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z="2400" smtClean="0">
                <a:effectLst/>
              </a:rPr>
              <a:t>OSSD, ENG4U and specific program requirements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en-US" altLang="en-US" sz="2400" smtClean="0">
              <a:effectLst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z="2400" smtClean="0">
                <a:effectLst/>
              </a:rPr>
              <a:t>Six 4U or 4M courses (some schools maximum of two 4M courses)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en-US" altLang="en-US" sz="24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/>
              <a:t>Fields of Study</a:t>
            </a:r>
            <a:br>
              <a:rPr lang="en-US" sz="4000"/>
            </a:br>
            <a:r>
              <a:rPr lang="en-US" sz="4000"/>
              <a:t>University</a:t>
            </a:r>
          </a:p>
        </p:txBody>
      </p:sp>
      <p:pic>
        <p:nvPicPr>
          <p:cNvPr id="1843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95488"/>
            <a:ext cx="8229600" cy="3740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0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mtClean="0"/>
              <a:t>Plan your future </a:t>
            </a:r>
            <a:br>
              <a:rPr lang="en-US" altLang="en-US" smtClean="0"/>
            </a:br>
            <a:r>
              <a:rPr lang="en-US" altLang="en-US" smtClean="0"/>
              <a:t>Course Selection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2800" dirty="0" smtClean="0"/>
              <a:t>This is a </a:t>
            </a:r>
            <a:r>
              <a:rPr lang="en-US" altLang="en-US" sz="2800" u="sng" dirty="0" smtClean="0"/>
              <a:t>contract</a:t>
            </a:r>
            <a:r>
              <a:rPr lang="en-US" altLang="en-US" sz="2800" dirty="0" smtClean="0"/>
              <a:t> for what you want to take next year.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2800" dirty="0" smtClean="0"/>
              <a:t>Research your post-secondary requirements.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2800" dirty="0" smtClean="0"/>
              <a:t>Ask and consider teachers’ advice 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n-US" sz="2800" dirty="0"/>
              <a:t> </a:t>
            </a:r>
            <a:r>
              <a:rPr lang="en-US" altLang="en-US" sz="2800" dirty="0" smtClean="0"/>
              <a:t>  (re: levels).</a:t>
            </a:r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2800" dirty="0" smtClean="0"/>
              <a:t>Be aware of prerequisite courses.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altLang="en-US" sz="2800" dirty="0" smtClean="0"/>
          </a:p>
          <a:p>
            <a:pPr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US" altLang="en-US" sz="2800" b="1" dirty="0" smtClean="0"/>
              <a:t>We will try to place you in all of your requested courses, but if we cannot, we will use your </a:t>
            </a:r>
            <a:r>
              <a:rPr lang="en-US" altLang="en-US" sz="2800" b="1" u="sng" dirty="0" smtClean="0"/>
              <a:t>alternate choices</a:t>
            </a:r>
            <a:r>
              <a:rPr lang="en-US" altLang="en-US" sz="2800" b="1" dirty="0" smtClean="0"/>
              <a:t>.</a:t>
            </a:r>
            <a:endParaRPr lang="en-US" altLang="en-US" sz="28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 – </a:t>
            </a:r>
            <a:br>
              <a:rPr lang="en-US" altLang="en-US" sz="4000" smtClean="0"/>
            </a:br>
            <a:r>
              <a:rPr lang="en-US" altLang="en-US" sz="4000" smtClean="0"/>
              <a:t>Where are you going?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altLang="en-US" sz="4400" dirty="0" smtClean="0"/>
              <a:t>Do your research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altLang="en-US" sz="4400" dirty="0" smtClean="0"/>
          </a:p>
          <a:p>
            <a:pPr eaLnBrk="1" hangingPunct="1">
              <a:buFontTx/>
              <a:buChar char="•"/>
              <a:defRPr/>
            </a:pPr>
            <a:r>
              <a:rPr lang="en-US" altLang="en-US" sz="4400" dirty="0" smtClean="0">
                <a:hlinkClick r:id="rId2"/>
              </a:rPr>
              <a:t>www.ontariocolleges.ca</a:t>
            </a:r>
            <a:endParaRPr lang="en-US" altLang="en-US" sz="4400" dirty="0" smtClean="0"/>
          </a:p>
          <a:p>
            <a:pPr eaLnBrk="1" hangingPunct="1">
              <a:buFontTx/>
              <a:buNone/>
              <a:defRPr/>
            </a:pPr>
            <a:endParaRPr lang="en-US" altLang="en-US" sz="4400" dirty="0" smtClean="0"/>
          </a:p>
          <a:p>
            <a:pPr eaLnBrk="1" hangingPunct="1">
              <a:buFontTx/>
              <a:buChar char="•"/>
              <a:defRPr/>
            </a:pPr>
            <a:r>
              <a:rPr lang="en-US" altLang="en-US" sz="4400" dirty="0" smtClean="0">
                <a:hlinkClick r:id="rId3"/>
              </a:rPr>
              <a:t>www.electronicinfo.ca</a:t>
            </a:r>
            <a:endParaRPr lang="en-US" altLang="en-US" sz="4400" dirty="0" smtClean="0"/>
          </a:p>
          <a:p>
            <a:pPr eaLnBrk="1" hangingPunct="1">
              <a:buFontTx/>
              <a:buChar char="•"/>
              <a:defRPr/>
            </a:pPr>
            <a:endParaRPr lang="en-US" alt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Plan your future</a:t>
            </a:r>
          </a:p>
        </p:txBody>
      </p:sp>
      <p:pic>
        <p:nvPicPr>
          <p:cNvPr id="20483" name="Picture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8534400" cy="512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047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</a:t>
            </a:r>
            <a:br>
              <a:rPr lang="en-US" altLang="en-US" sz="4000" smtClean="0"/>
            </a:br>
            <a:r>
              <a:rPr lang="en-US" altLang="en-US" sz="4000" smtClean="0"/>
              <a:t>Math</a:t>
            </a:r>
          </a:p>
        </p:txBody>
      </p:sp>
      <p:graphicFrame>
        <p:nvGraphicFramePr>
          <p:cNvPr id="73886" name="Group 158"/>
          <p:cNvGraphicFramePr>
            <a:graphicFrameLocks noGrp="1"/>
          </p:cNvGraphicFramePr>
          <p:nvPr/>
        </p:nvGraphicFramePr>
        <p:xfrm>
          <a:off x="457200" y="3886200"/>
          <a:ext cx="8458200" cy="1574801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692275"/>
                <a:gridCol w="1690687"/>
              </a:tblGrid>
              <a:tr h="365834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MATH - College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8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1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MFM1P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MFM2P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MBF3C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MAP4C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3864" name="Group 136"/>
          <p:cNvGraphicFramePr>
            <a:graphicFrameLocks noGrp="1"/>
          </p:cNvGraphicFramePr>
          <p:nvPr/>
        </p:nvGraphicFramePr>
        <p:xfrm>
          <a:off x="381000" y="1600200"/>
          <a:ext cx="8458200" cy="1755774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692275"/>
                <a:gridCol w="1690687"/>
              </a:tblGrid>
              <a:tr h="365786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MATH - Essential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7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42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MAT1L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MFM1P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MAT2L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MEL3E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MEL4E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gradien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6350"/>
            <a:ext cx="915352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 descr="gradien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9525"/>
            <a:ext cx="9153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 descr="paw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547162">
            <a:off x="309563" y="6321425"/>
            <a:ext cx="5175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crest2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50" y="49213"/>
            <a:ext cx="1008063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286890" y="-77510"/>
            <a:ext cx="2531462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oudy Old Style"/>
                <a:cs typeface="Goudy Old Style"/>
              </a:rPr>
              <a:t>Colonel By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oudy Old Style"/>
                <a:cs typeface="Goudy Old Style"/>
              </a:rPr>
              <a:t>    Secondary School </a:t>
            </a:r>
          </a:p>
        </p:txBody>
      </p:sp>
      <p:sp>
        <p:nvSpPr>
          <p:cNvPr id="4103" name="TextBox 11"/>
          <p:cNvSpPr txBox="1">
            <a:spLocks noChangeArrowheads="1"/>
          </p:cNvSpPr>
          <p:nvPr/>
        </p:nvSpPr>
        <p:spPr bwMode="auto">
          <a:xfrm>
            <a:off x="3184525" y="6459538"/>
            <a:ext cx="30337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en-US" sz="1000">
                <a:solidFill>
                  <a:schemeClr val="bg1"/>
                </a:solidFill>
                <a:latin typeface="Baoli SC Regular"/>
                <a:ea typeface="Baoli SC Regular"/>
                <a:cs typeface="Baoli SC Regular"/>
              </a:rPr>
              <a:t>“WHAT WE HAVE BEGUN WE SHALL FINISH</a:t>
            </a:r>
            <a:r>
              <a:rPr lang="en-US" altLang="en-US" sz="1200">
                <a:solidFill>
                  <a:schemeClr val="bg1"/>
                </a:solidFill>
                <a:latin typeface="Baoli SC Regular"/>
                <a:ea typeface="Baoli SC Regular"/>
                <a:cs typeface="Baoli SC Regular"/>
              </a:rPr>
              <a:t>”</a:t>
            </a:r>
          </a:p>
        </p:txBody>
      </p:sp>
      <p:sp>
        <p:nvSpPr>
          <p:cNvPr id="4104" name="TextBox 13"/>
          <p:cNvSpPr txBox="1">
            <a:spLocks noChangeArrowheads="1"/>
          </p:cNvSpPr>
          <p:nvPr/>
        </p:nvSpPr>
        <p:spPr bwMode="auto">
          <a:xfrm>
            <a:off x="3460750" y="911225"/>
            <a:ext cx="22923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en-US" sz="1000">
                <a:solidFill>
                  <a:schemeClr val="bg1"/>
                </a:solidFill>
                <a:latin typeface="Baoli SC Regular"/>
                <a:ea typeface="Baoli SC Regular"/>
                <a:cs typeface="Baoli SC Regular"/>
              </a:rPr>
              <a:t>“QUAD INCEPIMUS CONFIEMUS”</a:t>
            </a:r>
          </a:p>
        </p:txBody>
      </p:sp>
      <p:pic>
        <p:nvPicPr>
          <p:cNvPr id="4105" name="Picture 15" descr="paw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547162">
            <a:off x="8277225" y="6321425"/>
            <a:ext cx="5175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" descr="IBLogo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77188" y="104775"/>
            <a:ext cx="9906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33525" y="1268413"/>
            <a:ext cx="6037263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</a:t>
            </a:r>
            <a:br>
              <a:rPr lang="en-US" altLang="en-US" sz="4000" smtClean="0"/>
            </a:br>
            <a:r>
              <a:rPr lang="en-US" altLang="en-US" sz="4000" smtClean="0"/>
              <a:t>Math</a:t>
            </a:r>
          </a:p>
        </p:txBody>
      </p:sp>
      <p:graphicFrame>
        <p:nvGraphicFramePr>
          <p:cNvPr id="74830" name="Group 78"/>
          <p:cNvGraphicFramePr>
            <a:graphicFrameLocks noGrp="1"/>
          </p:cNvGraphicFramePr>
          <p:nvPr/>
        </p:nvGraphicFramePr>
        <p:xfrm>
          <a:off x="304800" y="3886200"/>
          <a:ext cx="8534400" cy="2543454"/>
        </p:xfrm>
        <a:graphic>
          <a:graphicData uri="http://schemas.openxmlformats.org/drawingml/2006/table">
            <a:tbl>
              <a:tblPr/>
              <a:tblGrid>
                <a:gridCol w="1706563"/>
                <a:gridCol w="1706562"/>
                <a:gridCol w="1708150"/>
                <a:gridCol w="1706563"/>
                <a:gridCol w="1706562"/>
              </a:tblGrid>
              <a:tr h="495226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MATH – University (Specific Program Requirements)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7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2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MPM1D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MPM2D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MCR3U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*MHF4U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MCV4U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MDM4U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*pre/co-requisite to MCV4U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4822" name="Group 70"/>
          <p:cNvGraphicFramePr>
            <a:graphicFrameLocks noGrp="1"/>
          </p:cNvGraphicFramePr>
          <p:nvPr/>
        </p:nvGraphicFramePr>
        <p:xfrm>
          <a:off x="228600" y="1600200"/>
          <a:ext cx="8686800" cy="1905000"/>
        </p:xfrm>
        <a:graphic>
          <a:graphicData uri="http://schemas.openxmlformats.org/drawingml/2006/table">
            <a:tbl>
              <a:tblPr/>
              <a:tblGrid>
                <a:gridCol w="1736725"/>
                <a:gridCol w="1736725"/>
                <a:gridCol w="1739900"/>
                <a:gridCol w="1736725"/>
                <a:gridCol w="1736725"/>
              </a:tblGrid>
              <a:tr h="515938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MATH - University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MPM1D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MPM2D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MCF3M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MDM4U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34975"/>
            <a:ext cx="7045325" cy="588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94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</a:t>
            </a:r>
            <a:br>
              <a:rPr lang="en-US" altLang="en-US" sz="4000" smtClean="0"/>
            </a:br>
            <a:r>
              <a:rPr lang="en-US" altLang="en-US" sz="4000" smtClean="0"/>
              <a:t>Science Options</a:t>
            </a:r>
          </a:p>
        </p:txBody>
      </p:sp>
      <p:graphicFrame>
        <p:nvGraphicFramePr>
          <p:cNvPr id="72774" name="Group 70"/>
          <p:cNvGraphicFramePr>
            <a:graphicFrameLocks noGrp="1"/>
          </p:cNvGraphicFramePr>
          <p:nvPr/>
        </p:nvGraphicFramePr>
        <p:xfrm>
          <a:off x="228600" y="1905000"/>
          <a:ext cx="8458200" cy="1804988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692275"/>
                <a:gridCol w="1690687"/>
              </a:tblGrid>
              <a:tr h="414513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College/Workplace Science Pathway Options</a:t>
                      </a:r>
                    </a:p>
                  </a:txBody>
                  <a:tcPr marT="45739" marB="457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91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39" marB="457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45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39" marB="457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SNC1L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SNC1P</a:t>
                      </a:r>
                    </a:p>
                  </a:txBody>
                  <a:tcPr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SNC2L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SNC2P</a:t>
                      </a:r>
                    </a:p>
                  </a:txBody>
                  <a:tcPr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SBI3C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(*2018-19)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SCH4C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(*2019-20)</a:t>
                      </a:r>
                    </a:p>
                  </a:txBody>
                  <a:tcPr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2777" name="Group 73"/>
          <p:cNvGraphicFramePr>
            <a:graphicFrameLocks noGrp="1"/>
          </p:cNvGraphicFramePr>
          <p:nvPr/>
        </p:nvGraphicFramePr>
        <p:xfrm>
          <a:off x="228600" y="4267200"/>
          <a:ext cx="8534400" cy="2214564"/>
        </p:xfrm>
        <a:graphic>
          <a:graphicData uri="http://schemas.openxmlformats.org/drawingml/2006/table">
            <a:tbl>
              <a:tblPr/>
              <a:tblGrid>
                <a:gridCol w="1706563"/>
                <a:gridCol w="1706562"/>
                <a:gridCol w="1708150"/>
                <a:gridCol w="1706563"/>
                <a:gridCol w="1706562"/>
              </a:tblGrid>
              <a:tr h="495343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University Science Pathway Options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7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342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SNC1D(F)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SNC2D(F)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SCH3U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SBI3U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SPH3U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SCH4U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SBI4U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SPH4U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SES4U 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1"/>
            <a:ext cx="8229600" cy="838199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200" dirty="0" smtClean="0">
                <a:hlinkClick r:id="rId3"/>
              </a:rPr>
              <a:t>Canadian World Studies and Humanities</a:t>
            </a:r>
            <a:endParaRPr lang="en-US" altLang="en-US" sz="3200" dirty="0" smtClean="0"/>
          </a:p>
        </p:txBody>
      </p:sp>
      <p:graphicFrame>
        <p:nvGraphicFramePr>
          <p:cNvPr id="71752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928255"/>
              </p:ext>
            </p:extLst>
          </p:nvPr>
        </p:nvGraphicFramePr>
        <p:xfrm>
          <a:off x="381000" y="838200"/>
          <a:ext cx="8458200" cy="1598613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692275"/>
                <a:gridCol w="1690687"/>
              </a:tblGrid>
              <a:tr h="414338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Geography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413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9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CGC1P/D/F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CGW4U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1754" name="Group 74"/>
          <p:cNvGraphicFramePr>
            <a:graphicFrameLocks noGrp="1"/>
          </p:cNvGraphicFramePr>
          <p:nvPr/>
        </p:nvGraphicFramePr>
        <p:xfrm>
          <a:off x="381000" y="4953000"/>
          <a:ext cx="8534400" cy="1592372"/>
        </p:xfrm>
        <a:graphic>
          <a:graphicData uri="http://schemas.openxmlformats.org/drawingml/2006/table">
            <a:tbl>
              <a:tblPr/>
              <a:tblGrid>
                <a:gridCol w="1706563"/>
                <a:gridCol w="1708150"/>
                <a:gridCol w="1704975"/>
                <a:gridCol w="1708150"/>
                <a:gridCol w="1706562"/>
              </a:tblGrid>
              <a:tr h="365614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Politics and Law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475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1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CHC2P/D/F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CLU3M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CPW4U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1753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412581"/>
              </p:ext>
            </p:extLst>
          </p:nvPr>
        </p:nvGraphicFramePr>
        <p:xfrm>
          <a:off x="381000" y="2590800"/>
          <a:ext cx="8534400" cy="2151375"/>
        </p:xfrm>
        <a:graphic>
          <a:graphicData uri="http://schemas.openxmlformats.org/drawingml/2006/table">
            <a:tbl>
              <a:tblPr/>
              <a:tblGrid>
                <a:gridCol w="1706563"/>
                <a:gridCol w="1706562"/>
                <a:gridCol w="1235075"/>
                <a:gridCol w="2286000"/>
                <a:gridCol w="1600200"/>
              </a:tblGrid>
              <a:tr h="495366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History &amp; Humanities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270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30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CHC2P/D/F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CHW3M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*CHA3U (U.S. history)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HSP3U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HRT3M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NBV3C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HSB4U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HSE4M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CHY4U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</a:t>
            </a:r>
            <a:br>
              <a:rPr lang="en-US" altLang="en-US" sz="4000" smtClean="0"/>
            </a:br>
            <a:r>
              <a:rPr lang="en-US" altLang="en-US" sz="4000" smtClean="0"/>
              <a:t>Arts</a:t>
            </a:r>
          </a:p>
        </p:txBody>
      </p:sp>
      <p:graphicFrame>
        <p:nvGraphicFramePr>
          <p:cNvPr id="75856" name="Group 80"/>
          <p:cNvGraphicFramePr>
            <a:graphicFrameLocks noGrp="1"/>
          </p:cNvGraphicFramePr>
          <p:nvPr/>
        </p:nvGraphicFramePr>
        <p:xfrm>
          <a:off x="381000" y="1600200"/>
          <a:ext cx="8458200" cy="1573974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858962"/>
                <a:gridCol w="1524000"/>
              </a:tblGrid>
              <a:tr h="261776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Art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6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6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AVI1O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AVI2O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AVI3M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AWP3O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AVI4M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AWM4M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AWP4O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5857" name="Group 81"/>
          <p:cNvGraphicFramePr>
            <a:graphicFrameLocks noGrp="1"/>
          </p:cNvGraphicFramePr>
          <p:nvPr/>
        </p:nvGraphicFramePr>
        <p:xfrm>
          <a:off x="381000" y="5248275"/>
          <a:ext cx="8534400" cy="1457325"/>
        </p:xfrm>
        <a:graphic>
          <a:graphicData uri="http://schemas.openxmlformats.org/drawingml/2006/table">
            <a:tbl>
              <a:tblPr/>
              <a:tblGrid>
                <a:gridCol w="1706563"/>
                <a:gridCol w="1708150"/>
                <a:gridCol w="1704975"/>
                <a:gridCol w="1814512"/>
                <a:gridCol w="1600200"/>
              </a:tblGrid>
              <a:tr h="365832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Drama and Musical Theatre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8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6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ADA1O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ADD2O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ADB3M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ADB4M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5858" name="Group 82"/>
          <p:cNvGraphicFramePr>
            <a:graphicFrameLocks noGrp="1"/>
          </p:cNvGraphicFramePr>
          <p:nvPr/>
        </p:nvGraphicFramePr>
        <p:xfrm>
          <a:off x="381000" y="3276600"/>
          <a:ext cx="8534400" cy="1804203"/>
        </p:xfrm>
        <a:graphic>
          <a:graphicData uri="http://schemas.openxmlformats.org/drawingml/2006/table">
            <a:tbl>
              <a:tblPr/>
              <a:tblGrid>
                <a:gridCol w="1706563"/>
                <a:gridCol w="1706562"/>
                <a:gridCol w="1387475"/>
                <a:gridCol w="2133600"/>
                <a:gridCol w="1600200"/>
              </a:tblGrid>
              <a:tr h="314122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Music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4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AMU1O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(AMR1O)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AMU2O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(AMR2O)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AMJ3M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AMU3M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(AMR3M)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AMJ4M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AMU4M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(AMR4M)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</a:t>
            </a:r>
            <a:br>
              <a:rPr lang="en-US" altLang="en-US" sz="4000" smtClean="0"/>
            </a:br>
            <a:r>
              <a:rPr lang="en-US" altLang="en-US" sz="4000" smtClean="0"/>
              <a:t>Technological Education</a:t>
            </a:r>
          </a:p>
        </p:txBody>
      </p:sp>
      <p:graphicFrame>
        <p:nvGraphicFramePr>
          <p:cNvPr id="82050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33392"/>
              </p:ext>
            </p:extLst>
          </p:nvPr>
        </p:nvGraphicFramePr>
        <p:xfrm>
          <a:off x="381000" y="1914525"/>
          <a:ext cx="8458200" cy="3343583"/>
        </p:xfrm>
        <a:graphic>
          <a:graphicData uri="http://schemas.openxmlformats.org/drawingml/2006/table">
            <a:tbl>
              <a:tblPr/>
              <a:tblGrid>
                <a:gridCol w="1981200"/>
                <a:gridCol w="1600200"/>
                <a:gridCol w="1493838"/>
                <a:gridCol w="1692275"/>
                <a:gridCol w="1690687"/>
              </a:tblGrid>
              <a:tr h="466291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Technological Education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71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126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</a:t>
                      </a: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Code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and 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Co/Prerequisites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TIJ1O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TGJ1O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TGJ2O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TGJ3M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TDJ3M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TGP3M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(Yearbook)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TGJ4M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(film)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TDJ4M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TGP4M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(Yearbook)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*TGV4M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CougarVision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*IDC 4U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(Television &amp; Media Production)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73" name="TextBox 1"/>
          <p:cNvSpPr txBox="1">
            <a:spLocks noChangeArrowheads="1"/>
          </p:cNvSpPr>
          <p:nvPr/>
        </p:nvSpPr>
        <p:spPr bwMode="auto">
          <a:xfrm>
            <a:off x="1371600" y="5486400"/>
            <a:ext cx="6529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/>
              <a:t>*co-requisites/ IDC4U scheduled out of the school day</a:t>
            </a:r>
            <a:endParaRPr lang="en-CA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16998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dirty="0" smtClean="0"/>
              <a:t>Plan your future</a:t>
            </a:r>
            <a:br>
              <a:rPr lang="en-US" altLang="en-US" sz="4000" dirty="0" smtClean="0"/>
            </a:br>
            <a:r>
              <a:rPr lang="en-US" altLang="en-US" sz="3600" dirty="0" smtClean="0"/>
              <a:t>Languages</a:t>
            </a:r>
          </a:p>
        </p:txBody>
      </p:sp>
      <p:graphicFrame>
        <p:nvGraphicFramePr>
          <p:cNvPr id="76803" name="Group 3"/>
          <p:cNvGraphicFramePr>
            <a:graphicFrameLocks noGrp="1"/>
          </p:cNvGraphicFramePr>
          <p:nvPr/>
        </p:nvGraphicFramePr>
        <p:xfrm>
          <a:off x="381000" y="1524000"/>
          <a:ext cx="8458200" cy="1566092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692275"/>
                <a:gridCol w="1690687"/>
              </a:tblGrid>
              <a:tr h="394723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Core French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4844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30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FSF1P/D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FSF2D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FSF3U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FSF4U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6825" name="Group 25"/>
          <p:cNvGraphicFramePr>
            <a:graphicFrameLocks noGrp="1"/>
          </p:cNvGraphicFramePr>
          <p:nvPr/>
        </p:nvGraphicFramePr>
        <p:xfrm>
          <a:off x="381000" y="5029200"/>
          <a:ext cx="8534400" cy="1554642"/>
        </p:xfrm>
        <a:graphic>
          <a:graphicData uri="http://schemas.openxmlformats.org/drawingml/2006/table">
            <a:tbl>
              <a:tblPr/>
              <a:tblGrid>
                <a:gridCol w="1706563"/>
                <a:gridCol w="1708150"/>
                <a:gridCol w="1704975"/>
                <a:gridCol w="1708150"/>
                <a:gridCol w="1706562"/>
              </a:tblGrid>
              <a:tr h="365832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Spanish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8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8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LWSBD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LWSCU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LWSDU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6847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66852"/>
              </p:ext>
            </p:extLst>
          </p:nvPr>
        </p:nvGraphicFramePr>
        <p:xfrm>
          <a:off x="381000" y="3200400"/>
          <a:ext cx="8534400" cy="1714602"/>
        </p:xfrm>
        <a:graphic>
          <a:graphicData uri="http://schemas.openxmlformats.org/drawingml/2006/table">
            <a:tbl>
              <a:tblPr/>
              <a:tblGrid>
                <a:gridCol w="1706563"/>
                <a:gridCol w="1706562"/>
                <a:gridCol w="1708150"/>
                <a:gridCol w="1706563"/>
                <a:gridCol w="1706562"/>
              </a:tblGrid>
              <a:tr h="495117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Immersion French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3" marB="4570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3" marB="4570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7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03" marB="4570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FIF1D</a:t>
                      </a:r>
                      <a:endParaRPr lang="en-US" dirty="0"/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FIF2D</a:t>
                      </a:r>
                      <a:endParaRPr lang="en-US" dirty="0"/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FIF3U</a:t>
                      </a:r>
                      <a:endParaRPr lang="en-US" dirty="0"/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FIF4U</a:t>
                      </a:r>
                      <a:endParaRPr lang="en-US" dirty="0"/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</a:t>
            </a:r>
            <a:br>
              <a:rPr lang="en-US" altLang="en-US" sz="4000" smtClean="0"/>
            </a:br>
            <a:r>
              <a:rPr lang="en-US" altLang="en-US" sz="4000" smtClean="0"/>
              <a:t>Health and Physical Education</a:t>
            </a:r>
          </a:p>
        </p:txBody>
      </p:sp>
      <p:graphicFrame>
        <p:nvGraphicFramePr>
          <p:cNvPr id="80044" name="Group 172"/>
          <p:cNvGraphicFramePr>
            <a:graphicFrameLocks noGrp="1"/>
          </p:cNvGraphicFramePr>
          <p:nvPr/>
        </p:nvGraphicFramePr>
        <p:xfrm>
          <a:off x="304800" y="1981200"/>
          <a:ext cx="8458200" cy="3249666"/>
        </p:xfrm>
        <a:graphic>
          <a:graphicData uri="http://schemas.openxmlformats.org/drawingml/2006/table">
            <a:tbl>
              <a:tblPr/>
              <a:tblGrid>
                <a:gridCol w="1524000"/>
                <a:gridCol w="1981200"/>
                <a:gridCol w="1752600"/>
                <a:gridCol w="1509713"/>
                <a:gridCol w="1690687"/>
              </a:tblGrid>
              <a:tr h="414257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Physical Education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68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4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PPL1OP/Q/1/2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PPL2OP/Q/1/2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PAF2OP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PAD2O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PAR2O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PPL3OP/Q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PAF3O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PAD3O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PAR3O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PPL4OP/Q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PAF4O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PAR4O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20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PPL3OP/Q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*</a:t>
                      </a: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any science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SBI 3U recommended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PSK4U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</a:t>
            </a:r>
            <a:br>
              <a:rPr lang="en-US" altLang="en-US" sz="4000" smtClean="0"/>
            </a:br>
            <a:r>
              <a:rPr lang="en-US" altLang="en-US" sz="4000" smtClean="0"/>
              <a:t>Guidance and Career Education</a:t>
            </a:r>
          </a:p>
        </p:txBody>
      </p:sp>
      <p:graphicFrame>
        <p:nvGraphicFramePr>
          <p:cNvPr id="80929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267202"/>
              </p:ext>
            </p:extLst>
          </p:nvPr>
        </p:nvGraphicFramePr>
        <p:xfrm>
          <a:off x="381000" y="2209800"/>
          <a:ext cx="8458200" cy="3490591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692275"/>
                <a:gridCol w="1690687"/>
              </a:tblGrid>
              <a:tr h="414215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Career Education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6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32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GLE1OL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GLE2OL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GLC2O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GWL3O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*HIP4O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(Personal Life Management)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3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COP3PD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(2 credit co-op)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COP4PD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(4 credit co-op)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</a:t>
            </a:r>
            <a:br>
              <a:rPr lang="en-US" altLang="en-US" sz="4000" smtClean="0"/>
            </a:br>
            <a:r>
              <a:rPr lang="en-US" altLang="en-US" sz="4000" smtClean="0"/>
              <a:t>Business and Computer Studies</a:t>
            </a:r>
          </a:p>
        </p:txBody>
      </p:sp>
      <p:graphicFrame>
        <p:nvGraphicFramePr>
          <p:cNvPr id="77827" name="Group 3"/>
          <p:cNvGraphicFramePr>
            <a:graphicFrameLocks noGrp="1"/>
          </p:cNvGraphicFramePr>
          <p:nvPr/>
        </p:nvGraphicFramePr>
        <p:xfrm>
          <a:off x="381000" y="2133600"/>
          <a:ext cx="8458200" cy="2096600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692275"/>
                <a:gridCol w="1690687"/>
              </a:tblGrid>
              <a:tr h="414176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Business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6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6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BBI2O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*BAF3M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(Accounting)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BMI3C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(Marketing)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BBB4M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BOH4M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7966" name="Group 142"/>
          <p:cNvGraphicFramePr>
            <a:graphicFrameLocks noGrp="1"/>
          </p:cNvGraphicFramePr>
          <p:nvPr/>
        </p:nvGraphicFramePr>
        <p:xfrm>
          <a:off x="381000" y="4495800"/>
          <a:ext cx="8458200" cy="1622533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692275"/>
                <a:gridCol w="1690687"/>
              </a:tblGrid>
              <a:tr h="414176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Computer Studies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6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9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10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6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ICS2O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ICS3U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ICS4U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Understanding your Credit Counselling Summary</a:t>
            </a:r>
            <a:br>
              <a:rPr lang="en-US" altLang="en-US" sz="4000" smtClean="0"/>
            </a:br>
            <a:endParaRPr lang="en-US" altLang="en-US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•"/>
              <a:defRPr/>
            </a:pPr>
            <a:r>
              <a:rPr lang="en-US" altLang="en-US" sz="2400" smtClean="0"/>
              <a:t>Personal Information</a:t>
            </a:r>
          </a:p>
          <a:p>
            <a:pPr eaLnBrk="1" hangingPunct="1">
              <a:buFontTx/>
              <a:buNone/>
              <a:defRPr/>
            </a:pPr>
            <a:endParaRPr lang="en-US" altLang="en-US" sz="2400" smtClean="0"/>
          </a:p>
          <a:p>
            <a:pPr eaLnBrk="1" hangingPunct="1">
              <a:buFontTx/>
              <a:buChar char="•"/>
              <a:defRPr/>
            </a:pPr>
            <a:r>
              <a:rPr lang="en-US" altLang="en-US" sz="2400" smtClean="0"/>
              <a:t>Community Involvement</a:t>
            </a:r>
          </a:p>
          <a:p>
            <a:pPr eaLnBrk="1" hangingPunct="1">
              <a:buFontTx/>
              <a:buNone/>
              <a:defRPr/>
            </a:pPr>
            <a:endParaRPr lang="en-US" altLang="en-US" sz="2400" smtClean="0"/>
          </a:p>
          <a:p>
            <a:pPr eaLnBrk="1" hangingPunct="1">
              <a:buFontTx/>
              <a:buChar char="•"/>
              <a:defRPr/>
            </a:pPr>
            <a:r>
              <a:rPr lang="en-US" altLang="en-US" sz="2400" smtClean="0"/>
              <a:t>Ontario Literacy Test</a:t>
            </a:r>
          </a:p>
          <a:p>
            <a:pPr eaLnBrk="1" hangingPunct="1">
              <a:buFontTx/>
              <a:buNone/>
              <a:defRPr/>
            </a:pPr>
            <a:endParaRPr lang="en-US" altLang="en-US" sz="2400" smtClean="0"/>
          </a:p>
          <a:p>
            <a:pPr eaLnBrk="1" hangingPunct="1">
              <a:buFontTx/>
              <a:buChar char="•"/>
              <a:defRPr/>
            </a:pPr>
            <a:r>
              <a:rPr lang="en-US" altLang="en-US" sz="2400" smtClean="0"/>
              <a:t>Past courses, current courses</a:t>
            </a:r>
          </a:p>
          <a:p>
            <a:pPr eaLnBrk="1" hangingPunct="1">
              <a:buFontTx/>
              <a:buNone/>
              <a:defRPr/>
            </a:pPr>
            <a:endParaRPr lang="en-US" altLang="en-US" sz="2400" smtClean="0"/>
          </a:p>
          <a:p>
            <a:pPr eaLnBrk="1" hangingPunct="1">
              <a:buFontTx/>
              <a:buChar char="•"/>
              <a:defRPr/>
            </a:pPr>
            <a:r>
              <a:rPr lang="en-US" altLang="en-US" sz="2400" smtClean="0"/>
              <a:t>Graduation criteria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dirty="0" smtClean="0"/>
              <a:t>Plan your future</a:t>
            </a:r>
            <a:br>
              <a:rPr lang="en-US" altLang="en-US" sz="4000" dirty="0" smtClean="0"/>
            </a:br>
            <a:r>
              <a:rPr lang="en-US" altLang="en-US" sz="4000" dirty="0" smtClean="0"/>
              <a:t>Interdisciplinary Studies</a:t>
            </a:r>
          </a:p>
        </p:txBody>
      </p:sp>
      <p:graphicFrame>
        <p:nvGraphicFramePr>
          <p:cNvPr id="80929" name="Group 33"/>
          <p:cNvGraphicFramePr>
            <a:graphicFrameLocks noGrp="1"/>
          </p:cNvGraphicFramePr>
          <p:nvPr/>
        </p:nvGraphicFramePr>
        <p:xfrm>
          <a:off x="381000" y="2209800"/>
          <a:ext cx="8458200" cy="1828800"/>
        </p:xfrm>
        <a:graphic>
          <a:graphicData uri="http://schemas.openxmlformats.org/drawingml/2006/table">
            <a:tbl>
              <a:tblPr/>
              <a:tblGrid>
                <a:gridCol w="1690688"/>
                <a:gridCol w="1692275"/>
                <a:gridCol w="1692275"/>
                <a:gridCol w="1692275"/>
                <a:gridCol w="1690687"/>
              </a:tblGrid>
              <a:tr h="414215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Interdisciplinary Studies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3656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Grade 12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885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Course Code and Prerequisites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GPP3O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Link Crew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IDP4U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Link Crew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" y="4695825"/>
            <a:ext cx="5527675" cy="12017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Application required; available in April. 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Choose GPP/IDP in Career Cruising.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You will be forced to choose extra elective. </a:t>
            </a:r>
          </a:p>
          <a:p>
            <a:pPr>
              <a:defRPr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z="4000" smtClean="0">
                <a:effectLst/>
              </a:rPr>
              <a:t>Plan Your Future</a:t>
            </a:r>
            <a:br>
              <a:rPr lang="en-US" altLang="en-US" sz="4000" smtClean="0">
                <a:effectLst/>
              </a:rPr>
            </a:br>
            <a:r>
              <a:rPr lang="en-US" altLang="en-US" sz="4000" smtClean="0">
                <a:effectLst/>
              </a:rPr>
              <a:t>Cooperative Education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458200" cy="48006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>
                <a:effectLst/>
              </a:rPr>
              <a:t>A great opportunity for experiential learning.</a:t>
            </a:r>
          </a:p>
          <a:p>
            <a:pPr>
              <a:lnSpc>
                <a:spcPct val="90000"/>
              </a:lnSpc>
            </a:pPr>
            <a:endParaRPr lang="en-US" altLang="en-US" sz="16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altLang="en-US" sz="2800" dirty="0" smtClean="0">
                <a:effectLst/>
              </a:rPr>
              <a:t>Try out a job and see how it feels.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sz="14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en-US" altLang="en-US" sz="2800" dirty="0" smtClean="0">
                <a:effectLst/>
              </a:rPr>
              <a:t>2 periods every second day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>
                <a:effectLst/>
              </a:rPr>
              <a:t> </a:t>
            </a:r>
            <a:r>
              <a:rPr lang="en-US" altLang="en-US" sz="2800" dirty="0" smtClean="0">
                <a:effectLst/>
              </a:rPr>
              <a:t>  (COP 3PD*) – 2 credits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>
                <a:effectLst/>
              </a:rPr>
              <a:t>	</a:t>
            </a:r>
            <a:r>
              <a:rPr lang="en-US" altLang="en-US" sz="2800" dirty="0">
                <a:effectLst/>
              </a:rPr>
              <a:t> </a:t>
            </a:r>
            <a:r>
              <a:rPr lang="en-US" altLang="en-US" sz="2800" dirty="0" smtClean="0">
                <a:effectLst/>
              </a:rPr>
              <a:t>     OR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>
                <a:effectLst/>
              </a:rPr>
              <a:t> </a:t>
            </a:r>
            <a:r>
              <a:rPr lang="en-US" altLang="en-US" sz="2800" smtClean="0">
                <a:effectLst/>
              </a:rPr>
              <a:t>  (</a:t>
            </a:r>
            <a:r>
              <a:rPr lang="en-US" altLang="en-US" sz="2800" dirty="0">
                <a:effectLst/>
              </a:rPr>
              <a:t>COP4PD*) – 4 credits </a:t>
            </a:r>
            <a:endParaRPr lang="en-US" altLang="en-US" sz="2800" dirty="0" smtClean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dirty="0">
                <a:effectLst/>
              </a:rPr>
              <a:t> </a:t>
            </a:r>
            <a:r>
              <a:rPr lang="en-US" altLang="en-US" sz="2800" dirty="0" smtClean="0">
                <a:effectLst/>
              </a:rPr>
              <a:t>  2 periods every day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>
                <a:effectLst/>
              </a:rPr>
              <a:t>* </a:t>
            </a:r>
            <a:r>
              <a:rPr lang="en-US" altLang="en-US" sz="2400" i="1" dirty="0" smtClean="0">
                <a:effectLst/>
              </a:rPr>
              <a:t>Under Guidance/Career Ed. in Career Cruising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2" name="Rectangle 16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</a:t>
            </a:r>
            <a:br>
              <a:rPr lang="en-US" altLang="en-US" sz="4000" smtClean="0"/>
            </a:br>
            <a:r>
              <a:rPr lang="en-US" altLang="en-US" sz="4000" smtClean="0"/>
              <a:t>Co-operative Education</a:t>
            </a:r>
          </a:p>
        </p:txBody>
      </p:sp>
      <p:pic>
        <p:nvPicPr>
          <p:cNvPr id="34819" name="Picture 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371600"/>
            <a:ext cx="3429000" cy="2400300"/>
          </a:xfrm>
        </p:spPr>
      </p:pic>
      <p:pic>
        <p:nvPicPr>
          <p:cNvPr id="34820" name="Picture 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371600"/>
            <a:ext cx="3486150" cy="2400300"/>
          </a:xfrm>
        </p:spPr>
      </p:pic>
      <p:pic>
        <p:nvPicPr>
          <p:cNvPr id="34821" name="Picture 1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3962400"/>
            <a:ext cx="3419475" cy="2438400"/>
          </a:xfrm>
        </p:spPr>
      </p:pic>
      <p:pic>
        <p:nvPicPr>
          <p:cNvPr id="34822" name="Picture 1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3924300"/>
            <a:ext cx="3495675" cy="2476500"/>
          </a:xfrm>
        </p:spPr>
      </p:pic>
    </p:spTree>
    <p:extLst>
      <p:ext uri="{BB962C8B-B14F-4D97-AF65-F5344CB8AC3E}">
        <p14:creationId xmlns:p14="http://schemas.microsoft.com/office/powerpoint/2010/main" val="1767294614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76200"/>
            <a:ext cx="8229600" cy="1676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600" dirty="0" smtClean="0"/>
              <a:t>Plan your future</a:t>
            </a:r>
            <a:br>
              <a:rPr lang="en-US" altLang="en-US" sz="3600" dirty="0" smtClean="0"/>
            </a:br>
            <a:r>
              <a:rPr lang="en-US" altLang="en-US" sz="3600" dirty="0" smtClean="0"/>
              <a:t>SHSM – Arts and Culture</a:t>
            </a:r>
            <a:br>
              <a:rPr lang="en-US" altLang="en-US" sz="3600" dirty="0" smtClean="0"/>
            </a:br>
            <a:r>
              <a:rPr lang="en-US" altLang="en-US" sz="3600" dirty="0" smtClean="0"/>
              <a:t>Digital Media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52400" y="1676400"/>
            <a:ext cx="876300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/>
              <a:t> </a:t>
            </a:r>
          </a:p>
          <a:p>
            <a:pPr>
              <a:buFontTx/>
              <a:buChar char="•"/>
            </a:pPr>
            <a:r>
              <a:rPr lang="en-US" altLang="en-US" sz="2400"/>
              <a:t> Includes a bundle of major and other required credits</a:t>
            </a:r>
          </a:p>
          <a:p>
            <a:endParaRPr lang="en-US" altLang="en-US" sz="2400"/>
          </a:p>
          <a:p>
            <a:pPr>
              <a:buFontTx/>
              <a:buChar char="•"/>
            </a:pPr>
            <a:r>
              <a:rPr lang="en-US" altLang="en-US" sz="2400"/>
              <a:t>  Certification and in-depth training in a chosen </a:t>
            </a:r>
          </a:p>
          <a:p>
            <a:r>
              <a:rPr lang="en-US" altLang="en-US" sz="2400"/>
              <a:t>    employment sector</a:t>
            </a:r>
          </a:p>
          <a:p>
            <a:endParaRPr lang="en-US" altLang="en-US" sz="2400"/>
          </a:p>
          <a:p>
            <a:pPr>
              <a:buFontTx/>
              <a:buChar char="•"/>
            </a:pPr>
            <a:r>
              <a:rPr lang="en-US" altLang="en-US" sz="2400"/>
              <a:t>  Taken in grade 11 and grade 12</a:t>
            </a:r>
          </a:p>
          <a:p>
            <a:endParaRPr lang="en-US" altLang="en-US" sz="2400"/>
          </a:p>
          <a:p>
            <a:pPr>
              <a:buFontTx/>
              <a:buChar char="•"/>
            </a:pPr>
            <a:r>
              <a:rPr lang="en-US" altLang="en-US" sz="2400"/>
              <a:t>  All pathways available</a:t>
            </a:r>
          </a:p>
          <a:p>
            <a:endParaRPr lang="en-US" altLang="en-US" sz="2400"/>
          </a:p>
          <a:p>
            <a:pPr>
              <a:buFontTx/>
              <a:buChar char="•"/>
            </a:pPr>
            <a:r>
              <a:rPr lang="en-US" altLang="en-US" sz="2400"/>
              <a:t>  Successful completion leads to a Red Seal on OSSD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1828800" y="228600"/>
            <a:ext cx="5148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3600"/>
              <a:t>Dual Credit Programs</a:t>
            </a:r>
            <a:endParaRPr lang="en-CA" altLang="en-US" sz="3600"/>
          </a:p>
        </p:txBody>
      </p:sp>
      <p:sp>
        <p:nvSpPr>
          <p:cNvPr id="3" name="Rectangle 2"/>
          <p:cNvSpPr/>
          <p:nvPr/>
        </p:nvSpPr>
        <p:spPr>
          <a:xfrm>
            <a:off x="838200" y="1444625"/>
            <a:ext cx="7467600" cy="4246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Through the </a:t>
            </a:r>
            <a:r>
              <a:rPr lang="en-US" u="sng" dirty="0">
                <a:hlinkClick r:id="rId2"/>
              </a:rPr>
              <a:t>Dual Credit Program</a:t>
            </a:r>
            <a:r>
              <a:rPr lang="en-US" dirty="0"/>
              <a:t> high school students have the opportunity to earn up to 4 dual credits by taking part in apprenticeship training and college courses. Students enrolled in the program can earn both high school and college credits upon successful course completion. </a:t>
            </a:r>
          </a:p>
          <a:p>
            <a:pPr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Classes attended at Algonquin College – must fit into your timetable.</a:t>
            </a:r>
          </a:p>
          <a:p>
            <a:pPr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Dual credit programs are linked to the </a:t>
            </a:r>
            <a:r>
              <a:rPr lang="en-US" u="sng" dirty="0">
                <a:hlinkClick r:id="rId3" tooltip="Ontario Youth Apprenticeship Program (OYAP"/>
              </a:rPr>
              <a:t>Ontario Youth Apprenticeship Program (OYAP</a:t>
            </a:r>
            <a:r>
              <a:rPr lang="en-US" dirty="0"/>
              <a:t>).</a:t>
            </a:r>
          </a:p>
          <a:p>
            <a:pPr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Discuss with your guidance counsellor if you feel this program is of interest to you.</a:t>
            </a:r>
            <a:br>
              <a:rPr lang="en-US" dirty="0"/>
            </a:b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3124200" y="685800"/>
            <a:ext cx="2690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E-Learning</a:t>
            </a:r>
          </a:p>
          <a:p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685800" y="1828800"/>
            <a:ext cx="824388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E-learning courses available in Career Cruising.</a:t>
            </a:r>
          </a:p>
          <a:p>
            <a:pPr>
              <a:defRPr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Separate supplementary option sheet required (available in Guidance office).</a:t>
            </a:r>
          </a:p>
          <a:p>
            <a:pPr>
              <a:defRPr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You will be forced to choose an extra course </a:t>
            </a:r>
          </a:p>
          <a:p>
            <a:pPr>
              <a:defRPr/>
            </a:pPr>
            <a:r>
              <a:rPr lang="en-US" sz="2400" dirty="0"/>
              <a:t>   (in case you are not able to get into requested </a:t>
            </a:r>
          </a:p>
          <a:p>
            <a:pPr>
              <a:defRPr/>
            </a:pPr>
            <a:r>
              <a:rPr lang="en-US" sz="2400" dirty="0"/>
              <a:t>    </a:t>
            </a:r>
            <a:r>
              <a:rPr lang="en-US" sz="2400" dirty="0" smtClean="0"/>
              <a:t>e-course</a:t>
            </a:r>
            <a:r>
              <a:rPr lang="en-US" sz="2400" dirty="0"/>
              <a:t>).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816811"/>
              </p:ext>
            </p:extLst>
          </p:nvPr>
        </p:nvGraphicFramePr>
        <p:xfrm>
          <a:off x="1295400" y="533400"/>
          <a:ext cx="6477000" cy="6095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9333"/>
                <a:gridCol w="1679223"/>
                <a:gridCol w="1619250"/>
                <a:gridCol w="1739194"/>
              </a:tblGrid>
              <a:tr h="1648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Subject</a:t>
                      </a:r>
                      <a:endParaRPr lang="en-CA" sz="500" dirty="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Grade 10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Grade 11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Grade 12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7975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ARTS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ADD2O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AVI2O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AMU2O		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AMR2O (*Band) (.5 credit)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* after school; must also take AMU2O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ADB3M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AMJ3M	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AVI3M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AWP3O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AMU3M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AMR3M (*Band) (1 credit)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*after school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ADB4M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AMJ4M	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AVI4M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AWP4O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AWM4M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AMU4M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AMR4M (*Band) (1 credit)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* after school 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177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BUSINESS STUDIES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BBI2O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BMI3C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BAF3M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BBB4M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BOH4M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3544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CANADIAN &amp; WORLD STUDIES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CHC2D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CHC2DF (Immersion)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CHC2P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CHV2O (.5 credit)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CHA3U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CHW3M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CLU3M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CGW4U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CPW4U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CHY4U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401794">
                <a:tc>
                  <a:txBody>
                    <a:bodyPr/>
                    <a:lstStyle/>
                    <a:p>
                      <a:pPr marL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343150" algn="l"/>
                          <a:tab pos="4286250" algn="l"/>
                          <a:tab pos="0" algn="l"/>
                          <a:tab pos="131445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CO-OPERATIVE EDUCATION	(Must take an additional 6 courses)</a:t>
                      </a:r>
                      <a:endParaRPr lang="en-CA" sz="4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COP3PD (2 credits; every other day) 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COP4PD (4 credits; every day)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2658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ENGLISH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ENG2D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ENG2P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ENG2L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ENG3C	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ENG3U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07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172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ENG4C	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172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ENG4U	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1722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EWC4U 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2658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FRENCH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FSF2D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FIF2D (Immersion)	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FSF3U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7437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FIF3U (Immersion)	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FSF4U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7437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FIF4U (Immersion)	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1235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SPANISH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74041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LWSBD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LWSCU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LWSDU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177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GUIDANCE &amp; CAREER ED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74041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GLC2O (.5 credit)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74041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GLE2OL 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GWL3O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HIP4O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/>
                </a:tc>
              </a:tr>
              <a:tr h="7975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HEALTH &amp; PHYSICAL EDUCATION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PAF2OP (female)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PPL2OP (female)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PPL2O1 (Immersion female)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PPL2OQ (male)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PPL2O2 (Immersion male)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PAD2O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PAR2O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PPL3OP (female) 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PPL3OQ (male)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PAD3O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PAF3O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PAR3O                              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PPL4OP (female) 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PPL4OQ (male)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PAF4O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PAR4O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PSK4U                             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26586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COMPUTER STUDIES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ICS2O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ICS3U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ICS4U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3544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INTERDISPLINARY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STUDIES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GPP3O (LINK CREW)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IDP4U 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(LINK CREW *application required)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886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NATIVE STUDIES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NBV3C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4431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MATHEMATICS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MPM2D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MFM2P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MAT2L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MCR3U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MCF3M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MBF3C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MEL3E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MHF4U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MCV4U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MDM4U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MAP4C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MEL4E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3544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SCIENCE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SNC2D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SNC2DF (Immersion)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SNC2P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SNC2L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SBI3C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SBI3U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SCH3U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SPH3U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fr-CA" sz="400">
                          <a:effectLst/>
                        </a:rPr>
                        <a:t>SBI4U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SCH4U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SPH4U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SES4U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177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SOCIAL SCIENCES AND HUMANITIES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HSP3U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HRT3M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HSB4U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HSE4M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  <a:tr h="8862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 </a:t>
                      </a:r>
                      <a:endParaRPr lang="en-CA" sz="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 </a:t>
                      </a:r>
                      <a:endParaRPr lang="en-CA" sz="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TECHNOLOGY</a:t>
                      </a:r>
                      <a:endParaRPr lang="en-CA" sz="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 </a:t>
                      </a:r>
                      <a:endParaRPr lang="en-CA" sz="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 </a:t>
                      </a:r>
                      <a:endParaRPr lang="en-CA" sz="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 </a:t>
                      </a:r>
                      <a:endParaRPr lang="en-CA" sz="500" dirty="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2611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TGJ2O 	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TDJ3M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7705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TGJ3M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TGP3M (yearbook)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683260" algn="l"/>
                          <a:tab pos="2400300" algn="l"/>
                        </a:tabLst>
                      </a:pPr>
                      <a:r>
                        <a:rPr lang="en-US" sz="400">
                          <a:effectLst/>
                        </a:rPr>
                        <a:t> </a:t>
                      </a:r>
                      <a:endParaRPr lang="en-CA" sz="50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TDJ4M</a:t>
                      </a:r>
                      <a:endParaRPr lang="en-CA" sz="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TGJ4M (film)</a:t>
                      </a:r>
                      <a:endParaRPr lang="en-CA" sz="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TGP4M (yearbook)</a:t>
                      </a:r>
                      <a:endParaRPr lang="en-CA" sz="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*TGV4M (</a:t>
                      </a:r>
                      <a:r>
                        <a:rPr lang="en-US" sz="400" dirty="0" err="1">
                          <a:effectLst/>
                        </a:rPr>
                        <a:t>CougarVision</a:t>
                      </a:r>
                      <a:r>
                        <a:rPr lang="en-US" sz="400" dirty="0">
                          <a:effectLst/>
                        </a:rPr>
                        <a:t>)/*IDC4U (Television &amp; Media Production)</a:t>
                      </a:r>
                      <a:endParaRPr lang="en-CA" sz="5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  <a:tab pos="2400300" algn="l"/>
                        </a:tabLst>
                      </a:pPr>
                      <a:r>
                        <a:rPr lang="en-US" sz="400" dirty="0">
                          <a:effectLst/>
                        </a:rPr>
                        <a:t>*</a:t>
                      </a:r>
                      <a:r>
                        <a:rPr lang="en-US" sz="400" dirty="0" err="1">
                          <a:effectLst/>
                        </a:rPr>
                        <a:t>corequisites</a:t>
                      </a:r>
                      <a:r>
                        <a:rPr lang="en-US" sz="400" dirty="0">
                          <a:effectLst/>
                        </a:rPr>
                        <a:t>; IDC4U scheduled outside timetable</a:t>
                      </a:r>
                      <a:endParaRPr lang="en-CA" sz="500" dirty="0">
                        <a:effectLst/>
                        <a:latin typeface="Times"/>
                        <a:ea typeface="Times"/>
                        <a:cs typeface="Times New Roman"/>
                      </a:endParaRPr>
                    </a:p>
                  </a:txBody>
                  <a:tcPr marL="27502" marR="27502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62200" y="76200"/>
            <a:ext cx="3683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en-US" sz="1800" dirty="0" smtClean="0"/>
              <a:t>Colonel By Courses Overview:</a:t>
            </a:r>
            <a:endParaRPr lang="en-CA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8506356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smtClean="0"/>
              <a:t>Plan your future </a:t>
            </a:r>
            <a:br>
              <a:rPr lang="en-US" altLang="en-US" sz="4000" smtClean="0"/>
            </a:br>
            <a:r>
              <a:rPr lang="en-US" altLang="en-US" sz="4000" smtClean="0"/>
              <a:t>Course Selection</a:t>
            </a: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1295400" y="2209800"/>
            <a:ext cx="6934200" cy="397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Career Cruising</a:t>
            </a:r>
            <a:endParaRPr lang="en-US" alt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 alt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alt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www.careercruising.com</a:t>
            </a:r>
            <a:r>
              <a:rPr lang="en-US" alt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>
              <a:defRPr/>
            </a:pPr>
            <a:endParaRPr lang="en-US" alt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 alt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Follow link for Secondary School Course Guide on </a:t>
            </a:r>
            <a:r>
              <a:rPr lang="en-US" alt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/>
              </a:rPr>
              <a:t>www.colonelby.com</a:t>
            </a:r>
            <a:r>
              <a:rPr lang="en-US" alt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alt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(under Useful Links)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7543800" cy="4572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altLang="en-US" sz="1800" dirty="0" smtClean="0"/>
              <a:t>Your Option Sheet- Career Cruising</a:t>
            </a:r>
          </a:p>
        </p:txBody>
      </p:sp>
      <p:graphicFrame>
        <p:nvGraphicFramePr>
          <p:cNvPr id="40963" name="Object 4"/>
          <p:cNvGraphicFramePr>
            <a:graphicFrameLocks noChangeAspect="1"/>
          </p:cNvGraphicFramePr>
          <p:nvPr/>
        </p:nvGraphicFramePr>
        <p:xfrm>
          <a:off x="0" y="533400"/>
          <a:ext cx="8839200" cy="643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2" name="Photo Editor Photo" r:id="rId3" imgW="11923810" imgH="8678486" progId="MSPhotoEd.3">
                  <p:embed/>
                </p:oleObj>
              </mc:Choice>
              <mc:Fallback>
                <p:oleObj name="Photo Editor Photo" r:id="rId3" imgW="11923810" imgH="8678486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33400"/>
                        <a:ext cx="8839200" cy="6430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2000" dirty="0" smtClean="0"/>
              <a:t>Your Option Sheet – </a:t>
            </a:r>
            <a:r>
              <a:rPr lang="en-US" altLang="en-US" sz="2000" dirty="0" smtClean="0">
                <a:hlinkClick r:id="rId3"/>
              </a:rPr>
              <a:t>Career Cruising</a:t>
            </a:r>
            <a:endParaRPr lang="en-US" altLang="en-US" sz="2000" dirty="0" smtClean="0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685800" y="1241425"/>
          <a:ext cx="7696200" cy="563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4" name="Photo Editor Photo" r:id="rId4" imgW="11809524" imgH="8647619" progId="MSPhotoEd.3">
                  <p:embed/>
                </p:oleObj>
              </mc:Choice>
              <mc:Fallback>
                <p:oleObj name="Photo Editor Photo" r:id="rId4" imgW="11809524" imgH="864761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41425"/>
                        <a:ext cx="7696200" cy="563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344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200" b="1" smtClean="0"/>
              <a:t>Credit Counselling Summary</a:t>
            </a:r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3800" smtClean="0"/>
              <a:t>Personal Information, Community Involvement, Ont. Literacy Test</a:t>
            </a:r>
          </a:p>
        </p:txBody>
      </p:sp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95600"/>
            <a:ext cx="87630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Important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447800"/>
            <a:ext cx="8229600" cy="51403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Printing after submitting is </a:t>
            </a:r>
            <a:r>
              <a:rPr lang="en-US" i="1" u="sng" dirty="0" smtClean="0"/>
              <a:t>essential to finalize</a:t>
            </a:r>
            <a:r>
              <a:rPr lang="en-US" dirty="0" smtClean="0"/>
              <a:t> course selection process.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Summer School intention, Media Consent, Use of Technology agreement will also print and </a:t>
            </a:r>
            <a:r>
              <a:rPr lang="en-US" i="1" u="sng" dirty="0" smtClean="0"/>
              <a:t>must be signed by student and parent</a:t>
            </a:r>
            <a:r>
              <a:rPr lang="en-US" dirty="0" smtClean="0"/>
              <a:t> and submitted along with course selection page.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Plan your future –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CA" sz="2400" b="1" u="sng" dirty="0" smtClean="0"/>
              <a:t>If an override is required </a:t>
            </a:r>
            <a:r>
              <a:rPr lang="en-CA" sz="2400" dirty="0" smtClean="0"/>
              <a:t>in order to submit, students must see Guidance Counsellor. This will be necessary for program changes and when online learning is selected.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en-CA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For students taking summer school, you may need to add courses (ex. CHV/GLC) to next grade column (ex. Grade 11) in order to be able to replace it in current grade column.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dirty="0" smtClean="0"/>
              <a:t>Please submit by </a:t>
            </a:r>
            <a:r>
              <a:rPr lang="en-CA" sz="2400" b="1" u="sng" dirty="0"/>
              <a:t>February </a:t>
            </a:r>
            <a:r>
              <a:rPr lang="en-CA" sz="2400" b="1" u="sng" dirty="0" smtClean="0"/>
              <a:t>26</a:t>
            </a:r>
            <a:r>
              <a:rPr lang="en-CA" sz="2400" b="1" u="sng" baseline="30000" dirty="0" smtClean="0"/>
              <a:t>th</a:t>
            </a:r>
            <a:r>
              <a:rPr lang="en-CA" sz="2400" b="1" u="sng" dirty="0" smtClean="0"/>
              <a:t>, 2018</a:t>
            </a:r>
            <a:r>
              <a:rPr lang="en-CA" sz="2400" b="1" dirty="0" smtClean="0"/>
              <a:t> </a:t>
            </a:r>
            <a:r>
              <a:rPr lang="en-CA" sz="2400" dirty="0" smtClean="0"/>
              <a:t>to </a:t>
            </a:r>
            <a:r>
              <a:rPr lang="en-CA" sz="2400" dirty="0"/>
              <a:t>Subject </a:t>
            </a:r>
            <a:r>
              <a:rPr lang="en-CA" sz="2400" dirty="0" smtClean="0"/>
              <a:t>teachers (in class where credit counselling summary was distributed).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Summer </a:t>
            </a:r>
            <a:r>
              <a:rPr lang="en-US" dirty="0" smtClean="0"/>
              <a:t>School</a:t>
            </a:r>
            <a:endParaRPr lang="en-US" dirty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000" dirty="0" smtClean="0"/>
              <a:t>March/April/May registration completed through Guidance office.</a:t>
            </a:r>
            <a:endParaRPr lang="en-US" sz="3000" dirty="0"/>
          </a:p>
          <a:p>
            <a:pPr eaLnBrk="1" hangingPunct="1">
              <a:defRPr/>
            </a:pPr>
            <a:r>
              <a:rPr lang="en-US" sz="3000" dirty="0"/>
              <a:t>Reach </a:t>
            </a:r>
            <a:r>
              <a:rPr lang="en-US" sz="3000" dirty="0" smtClean="0"/>
              <a:t>Ahead </a:t>
            </a:r>
            <a:r>
              <a:rPr lang="en-US" sz="3000" dirty="0"/>
              <a:t>and </a:t>
            </a:r>
            <a:r>
              <a:rPr lang="en-US" sz="3000" dirty="0" smtClean="0"/>
              <a:t>credit recovery for some subjects in grades 9 &amp; 10</a:t>
            </a:r>
          </a:p>
          <a:p>
            <a:pPr eaLnBrk="1" hangingPunct="1">
              <a:defRPr/>
            </a:pPr>
            <a:r>
              <a:rPr lang="en-US" sz="3000" dirty="0" smtClean="0"/>
              <a:t>July (3.5 weeks)</a:t>
            </a:r>
            <a:endParaRPr lang="en-US" sz="3000" dirty="0"/>
          </a:p>
          <a:p>
            <a:pPr eaLnBrk="1" hangingPunct="1">
              <a:defRPr/>
            </a:pPr>
            <a:r>
              <a:rPr lang="en-US" sz="3000" dirty="0"/>
              <a:t>Mostly compulsory courses with some </a:t>
            </a:r>
            <a:r>
              <a:rPr lang="en-US" sz="3000" dirty="0" smtClean="0"/>
              <a:t>electives</a:t>
            </a:r>
          </a:p>
          <a:p>
            <a:pPr eaLnBrk="1" hangingPunct="1">
              <a:defRPr/>
            </a:pPr>
            <a:r>
              <a:rPr lang="en-US" sz="3000" dirty="0" smtClean="0"/>
              <a:t>Online options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Summer School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4114800"/>
            <a:ext cx="8229600" cy="5008563"/>
          </a:xfrm>
        </p:spPr>
        <p:txBody>
          <a:bodyPr/>
          <a:lstStyle/>
          <a:p>
            <a:pPr eaLnBrk="1" hangingPunct="1">
              <a:buFontTx/>
              <a:buChar char="•"/>
              <a:defRPr/>
            </a:pPr>
            <a:endParaRPr lang="en-US" altLang="en-US" sz="2800" dirty="0"/>
          </a:p>
          <a:p>
            <a:pPr eaLnBrk="1" hangingPunct="1">
              <a:buFontTx/>
              <a:buNone/>
              <a:defRPr/>
            </a:pPr>
            <a:r>
              <a:rPr lang="en-US" altLang="en-US" sz="2800" dirty="0"/>
              <a:t>*Course </a:t>
            </a:r>
            <a:r>
              <a:rPr lang="en-US" altLang="en-US" sz="2800" dirty="0" smtClean="0"/>
              <a:t>Selection:  Note </a:t>
            </a:r>
            <a:r>
              <a:rPr lang="en-US" altLang="en-US" sz="2800" dirty="0"/>
              <a:t>on your Course Selection </a:t>
            </a:r>
            <a:r>
              <a:rPr lang="en-US" altLang="en-US" sz="2800" i="1" dirty="0"/>
              <a:t>print out</a:t>
            </a:r>
            <a:r>
              <a:rPr lang="en-US" altLang="en-US" sz="2800" dirty="0"/>
              <a:t> your intention to take summer school.  This is </a:t>
            </a:r>
            <a:r>
              <a:rPr lang="en-US" altLang="en-US" sz="2800" b="1" dirty="0"/>
              <a:t>NOT</a:t>
            </a:r>
            <a:r>
              <a:rPr lang="en-US" altLang="en-US" sz="2800" dirty="0"/>
              <a:t> an official summer school registration.</a:t>
            </a:r>
          </a:p>
          <a:p>
            <a:pPr eaLnBrk="1" hangingPunct="1">
              <a:buFontTx/>
              <a:buNone/>
              <a:defRPr/>
            </a:pPr>
            <a:endParaRPr lang="en-US" altLang="en-US" sz="2800" dirty="0"/>
          </a:p>
        </p:txBody>
      </p:sp>
      <p:pic>
        <p:nvPicPr>
          <p:cNvPr id="4608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7924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Course changes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Conflicts may occur. Choose alternates.</a:t>
            </a:r>
          </a:p>
          <a:p>
            <a:pPr eaLnBrk="1" hangingPunct="1">
              <a:defRPr/>
            </a:pPr>
            <a:r>
              <a:rPr lang="en-US" dirty="0" smtClean="0"/>
              <a:t>Priority </a:t>
            </a:r>
            <a:r>
              <a:rPr lang="en-US" dirty="0"/>
              <a:t>is given to compulsory credits/ graduation requirements.</a:t>
            </a:r>
          </a:p>
          <a:p>
            <a:pPr eaLnBrk="1" hangingPunct="1">
              <a:defRPr/>
            </a:pPr>
            <a:r>
              <a:rPr lang="en-US" dirty="0" smtClean="0"/>
              <a:t>Consider course choices carefully.</a:t>
            </a:r>
            <a:endParaRPr lang="en-US" dirty="0"/>
          </a:p>
          <a:p>
            <a:pPr eaLnBrk="1" hangingPunct="1">
              <a:defRPr/>
            </a:pPr>
            <a:r>
              <a:rPr lang="en-US" dirty="0" smtClean="0"/>
              <a:t>Changes are not always possible.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Questions?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r>
              <a:rPr lang="en-US" altLang="en-US" dirty="0" smtClean="0"/>
              <a:t>Research your options.</a:t>
            </a:r>
          </a:p>
          <a:p>
            <a:pPr lvl="1" eaLnBrk="1" hangingPunct="1">
              <a:defRPr/>
            </a:pPr>
            <a:r>
              <a:rPr lang="en-US" altLang="en-US" dirty="0" smtClean="0"/>
              <a:t>Discuss recommended course levels with teachers</a:t>
            </a:r>
          </a:p>
          <a:p>
            <a:pPr lvl="1" eaLnBrk="1" hangingPunct="1">
              <a:defRPr/>
            </a:pPr>
            <a:r>
              <a:rPr lang="en-US" altLang="en-US" dirty="0" smtClean="0"/>
              <a:t>Fill out a course planning sheet.</a:t>
            </a:r>
          </a:p>
          <a:p>
            <a:pPr lvl="1" eaLnBrk="1" hangingPunct="1">
              <a:defRPr/>
            </a:pPr>
            <a:r>
              <a:rPr lang="en-US" altLang="en-US" dirty="0" smtClean="0"/>
              <a:t>Be mindful of balance.</a:t>
            </a:r>
          </a:p>
          <a:p>
            <a:pPr lvl="1" eaLnBrk="1" hangingPunct="1">
              <a:defRPr/>
            </a:pPr>
            <a:r>
              <a:rPr lang="en-US" altLang="en-US" dirty="0" smtClean="0"/>
              <a:t>How will I achieve the strongest success BIG PICTURE?</a:t>
            </a:r>
          </a:p>
          <a:p>
            <a:pPr lvl="1" eaLnBrk="1" hangingPunct="1">
              <a:defRPr/>
            </a:pPr>
            <a:r>
              <a:rPr lang="en-US" altLang="en-US" dirty="0" smtClean="0"/>
              <a:t>Discuss options with parents.</a:t>
            </a:r>
          </a:p>
          <a:p>
            <a:pPr lvl="1" eaLnBrk="1" hangingPunct="1">
              <a:defRPr/>
            </a:pPr>
            <a:endParaRPr lang="en-US" alt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QUESTIONS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Please contact your guidance counsellor with questions. Appointments can be booked online at </a:t>
            </a:r>
            <a:r>
              <a:rPr lang="en-US" altLang="en-US" dirty="0" smtClean="0">
                <a:hlinkClick r:id="rId3"/>
              </a:rPr>
              <a:t>www.colonelby.com</a:t>
            </a:r>
            <a:r>
              <a:rPr lang="en-US" altLang="en-US" dirty="0" smtClean="0"/>
              <a:t> </a:t>
            </a:r>
            <a:r>
              <a:rPr lang="en-US" altLang="en-US" sz="2400" dirty="0" smtClean="0"/>
              <a:t>(</a:t>
            </a:r>
            <a:r>
              <a:rPr lang="en-US" altLang="en-US" sz="2000" dirty="0" smtClean="0"/>
              <a:t>Admin--Guidance</a:t>
            </a:r>
            <a:r>
              <a:rPr lang="en-US" altLang="en-US" sz="2400" dirty="0" smtClean="0"/>
              <a:t>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n-US" sz="2400" dirty="0" smtClean="0"/>
          </a:p>
          <a:p>
            <a:pPr lvl="1" eaLnBrk="1" hangingPunct="1">
              <a:defRPr/>
            </a:pPr>
            <a:r>
              <a:rPr lang="en-US" altLang="en-US" dirty="0" smtClean="0">
                <a:hlinkClick r:id="rId4"/>
              </a:rPr>
              <a:t>jill.badgery@ocdsb.ca</a:t>
            </a:r>
            <a:r>
              <a:rPr lang="en-US" altLang="en-US" dirty="0" smtClean="0"/>
              <a:t>  (A-G)</a:t>
            </a:r>
          </a:p>
          <a:p>
            <a:pPr lvl="1" eaLnBrk="1" hangingPunct="1">
              <a:defRPr/>
            </a:pPr>
            <a:r>
              <a:rPr lang="en-US" altLang="en-US" dirty="0" smtClean="0">
                <a:hlinkClick r:id="rId5"/>
              </a:rPr>
              <a:t>sarah.storey@ocdsb.ca</a:t>
            </a:r>
            <a:r>
              <a:rPr lang="en-US" altLang="en-US" dirty="0" smtClean="0"/>
              <a:t>  (H-O)</a:t>
            </a:r>
          </a:p>
          <a:p>
            <a:pPr lvl="1" eaLnBrk="1" hangingPunct="1">
              <a:defRPr/>
            </a:pPr>
            <a:r>
              <a:rPr lang="en-US" altLang="en-US" dirty="0" smtClean="0">
                <a:hlinkClick r:id="rId6"/>
              </a:rPr>
              <a:t>rachel.nakashoji@ocdsb.ca</a:t>
            </a:r>
            <a:r>
              <a:rPr lang="en-US" altLang="en-US" dirty="0" smtClean="0"/>
              <a:t> (P-Z)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>
                <a:effectLst/>
              </a:rPr>
              <a:t>Course Planning Sheets</a:t>
            </a:r>
          </a:p>
        </p:txBody>
      </p:sp>
      <p:graphicFrame>
        <p:nvGraphicFramePr>
          <p:cNvPr id="50179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928688" y="1963738"/>
          <a:ext cx="7285037" cy="3802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8" name="Bitmap Image" r:id="rId3" imgW="7285351" imgH="3802710" progId="Paint.Picture">
                  <p:embed/>
                </p:oleObj>
              </mc:Choice>
              <mc:Fallback>
                <p:oleObj name="Bitmap Image" r:id="rId3" imgW="7285351" imgH="38027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1963738"/>
                        <a:ext cx="7285037" cy="3802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3810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83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altLang="en-US" sz="7200" dirty="0" smtClean="0"/>
              <a:t>		  Thank you.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altLang="en-US" sz="72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CA" altLang="en-US" sz="2800" dirty="0" smtClean="0"/>
              <a:t>Slides shows and resources available at </a:t>
            </a:r>
            <a:r>
              <a:rPr lang="en-CA" altLang="en-US" sz="2800" dirty="0" smtClean="0">
                <a:hlinkClick r:id="rId3"/>
              </a:rPr>
              <a:t>www.colonelby.com</a:t>
            </a:r>
            <a:r>
              <a:rPr lang="en-CA" altLang="en-US" sz="2800" dirty="0" smtClean="0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CA" altLang="en-US" sz="2400" dirty="0" smtClean="0"/>
              <a:t>(under Colonel </a:t>
            </a:r>
            <a:r>
              <a:rPr lang="en-CA" altLang="en-US" sz="2400" smtClean="0"/>
              <a:t>By School News)</a:t>
            </a:r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b="1" smtClean="0"/>
              <a:t>Credit Counselling Summary</a:t>
            </a:r>
            <a:r>
              <a:rPr lang="en-US" altLang="en-US" sz="4000" smtClean="0"/>
              <a:t/>
            </a:r>
            <a:br>
              <a:rPr lang="en-US" altLang="en-US" sz="4000" smtClean="0"/>
            </a:br>
            <a:r>
              <a:rPr lang="en-US" altLang="en-US" sz="4000" smtClean="0"/>
              <a:t> </a:t>
            </a:r>
            <a:r>
              <a:rPr lang="en-US" altLang="en-US" sz="3800" smtClean="0">
                <a:effectLst/>
              </a:rPr>
              <a:t>Past / Completed Courses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8686800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31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4000" b="1" smtClean="0"/>
              <a:t>Credit Counselling Summary</a:t>
            </a:r>
            <a:br>
              <a:rPr lang="en-US" altLang="en-US" sz="4000" b="1" smtClean="0"/>
            </a:br>
            <a:r>
              <a:rPr lang="en-US" altLang="en-US" sz="4000" smtClean="0"/>
              <a:t> </a:t>
            </a:r>
            <a:r>
              <a:rPr lang="en-US" altLang="en-US" sz="3800" smtClean="0">
                <a:effectLst/>
              </a:rPr>
              <a:t>Current Courses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8534400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876800"/>
            <a:ext cx="8153400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9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b="1" smtClean="0"/>
              <a:t>Credit Counselling Summary</a:t>
            </a: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 </a:t>
            </a:r>
            <a:r>
              <a:rPr lang="en-US" altLang="en-US" sz="4200" smtClean="0">
                <a:effectLst/>
              </a:rPr>
              <a:t>Graduation Criteria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19400"/>
            <a:ext cx="8991600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17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CA" altLang="en-US" smtClean="0">
                <a:effectLst/>
              </a:rPr>
              <a:t>Levels - Grade 10 </a:t>
            </a:r>
            <a:r>
              <a:rPr lang="en-CA" altLang="en-US" smtClean="0">
                <a:effectLst/>
                <a:sym typeface="Wingdings" pitchFamily="2" charset="2"/>
              </a:rPr>
              <a:t>11</a:t>
            </a:r>
            <a:endParaRPr lang="en-US" altLang="en-US" smtClean="0">
              <a:effectLst/>
              <a:sym typeface="Wingdings" pitchFamily="2" charset="2"/>
            </a:endParaRPr>
          </a:p>
        </p:txBody>
      </p:sp>
      <p:graphicFrame>
        <p:nvGraphicFramePr>
          <p:cNvPr id="96259" name="Group 3"/>
          <p:cNvGraphicFramePr>
            <a:graphicFrameLocks noGrp="1"/>
          </p:cNvGraphicFramePr>
          <p:nvPr>
            <p:ph sz="half" idx="2"/>
          </p:nvPr>
        </p:nvGraphicFramePr>
        <p:xfrm>
          <a:off x="457200" y="1371600"/>
          <a:ext cx="8077200" cy="4191002"/>
        </p:xfrm>
        <a:graphic>
          <a:graphicData uri="http://schemas.openxmlformats.org/drawingml/2006/table">
            <a:tbl>
              <a:tblPr/>
              <a:tblGrid>
                <a:gridCol w="4038600"/>
                <a:gridCol w="4038600"/>
              </a:tblGrid>
              <a:tr h="6873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9 &amp; 10</a:t>
                      </a:r>
                      <a:endParaRPr kumimoji="0" lang="en-US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11 &amp; 12</a:t>
                      </a:r>
                      <a:endParaRPr kumimoji="0" lang="en-US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Academic (D)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University (U)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Applied    (P)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University /College (M)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Open       (O)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College (C)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Locally Developed (L)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Open       (O)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Workplace (E)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282" name="Rectangle 26"/>
          <p:cNvSpPr>
            <a:spLocks noChangeArrowheads="1"/>
          </p:cNvSpPr>
          <p:nvPr/>
        </p:nvSpPr>
        <p:spPr bwMode="auto">
          <a:xfrm>
            <a:off x="914400" y="5791200"/>
            <a:ext cx="774223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n-CA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IB</a:t>
            </a:r>
            <a:r>
              <a:rPr lang="en-CA" alt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courses have an E or J at the end of the code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en-CA" alt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(ENG3UE).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How to read a code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Tx/>
              <a:buChar char="•"/>
              <a:defRPr/>
            </a:pPr>
            <a:r>
              <a:rPr lang="en-US" altLang="en-US" sz="2400" dirty="0" smtClean="0"/>
              <a:t>First three letters are the subject:</a:t>
            </a:r>
          </a:p>
          <a:p>
            <a:pPr lvl="1" eaLnBrk="1" hangingPunct="1">
              <a:defRPr/>
            </a:pPr>
            <a:r>
              <a:rPr lang="en-US" altLang="en-US" sz="2400" dirty="0" smtClean="0"/>
              <a:t>ENG  = English</a:t>
            </a:r>
          </a:p>
          <a:p>
            <a:pPr lvl="1" eaLnBrk="1" hangingPunct="1">
              <a:defRPr/>
            </a:pPr>
            <a:r>
              <a:rPr lang="en-US" altLang="en-US" sz="2400" dirty="0" smtClean="0"/>
              <a:t>AVI   = Visual Arts</a:t>
            </a:r>
          </a:p>
          <a:p>
            <a:pPr lvl="1" eaLnBrk="1" hangingPunct="1">
              <a:defRPr/>
            </a:pPr>
            <a:r>
              <a:rPr lang="en-US" altLang="en-US" sz="2400" dirty="0" smtClean="0"/>
              <a:t>SBI    = Biology</a:t>
            </a:r>
          </a:p>
          <a:p>
            <a:pPr lvl="1" eaLnBrk="1" hangingPunct="1">
              <a:buFontTx/>
              <a:buNone/>
              <a:defRPr/>
            </a:pPr>
            <a:endParaRPr lang="en-US" altLang="en-US" sz="2400" dirty="0" smtClean="0"/>
          </a:p>
          <a:p>
            <a:pPr eaLnBrk="1" hangingPunct="1">
              <a:buFontTx/>
              <a:buChar char="•"/>
              <a:defRPr/>
            </a:pPr>
            <a:r>
              <a:rPr lang="en-US" altLang="en-US" sz="2400" dirty="0" smtClean="0"/>
              <a:t># Indicates year</a:t>
            </a:r>
          </a:p>
          <a:p>
            <a:pPr lvl="1" eaLnBrk="1" hangingPunct="1">
              <a:defRPr/>
            </a:pPr>
            <a:r>
              <a:rPr lang="en-US" altLang="en-US" sz="2400" dirty="0" smtClean="0"/>
              <a:t>1 = 9		2  = 10</a:t>
            </a:r>
          </a:p>
          <a:p>
            <a:pPr lvl="1" eaLnBrk="1" hangingPunct="1">
              <a:defRPr/>
            </a:pPr>
            <a:r>
              <a:rPr lang="en-US" altLang="en-US" sz="2400" dirty="0" smtClean="0"/>
              <a:t>3 = 11		4  = 12</a:t>
            </a:r>
          </a:p>
          <a:p>
            <a:pPr lvl="1" eaLnBrk="1" hangingPunct="1">
              <a:buFontTx/>
              <a:buNone/>
              <a:defRPr/>
            </a:pPr>
            <a:endParaRPr lang="en-US" altLang="en-US" sz="2400" dirty="0" smtClean="0"/>
          </a:p>
          <a:p>
            <a:pPr eaLnBrk="1" hangingPunct="1">
              <a:defRPr/>
            </a:pPr>
            <a:r>
              <a:rPr lang="en-US" altLang="en-US" sz="2400" dirty="0" smtClean="0"/>
              <a:t>Ex.  ENG3U  LWSDU  SCH4C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Arial"/>
        <a:cs typeface="Arial"/>
      </a:majorFont>
      <a:minorFont>
        <a:latin typeface="Verdana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1740</Words>
  <Application>Microsoft Office PowerPoint</Application>
  <PresentationFormat>On-screen Show (4:3)</PresentationFormat>
  <Paragraphs>653</Paragraphs>
  <Slides>48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Globe</vt:lpstr>
      <vt:lpstr>Photo Editor Photo</vt:lpstr>
      <vt:lpstr>Bitmap Image</vt:lpstr>
      <vt:lpstr>PowerPoint Presentation</vt:lpstr>
      <vt:lpstr>PowerPoint Presentation</vt:lpstr>
      <vt:lpstr>Understanding your Credit Counselling Summary </vt:lpstr>
      <vt:lpstr>Credit Counselling Summary Personal Information, Community Involvement, Ont. Literacy Test</vt:lpstr>
      <vt:lpstr>Credit Counselling Summary  Past / Completed Courses</vt:lpstr>
      <vt:lpstr>Credit Counselling Summary  Current Courses</vt:lpstr>
      <vt:lpstr>Credit Counselling Summary  Graduation Criteria</vt:lpstr>
      <vt:lpstr>Levels - Grade 10 11</vt:lpstr>
      <vt:lpstr>How to read a code</vt:lpstr>
      <vt:lpstr>Compulsory Credits Required for OSSD</vt:lpstr>
      <vt:lpstr>What do you need for your  Ontario Diploma?</vt:lpstr>
      <vt:lpstr>Plan your future –  Where are you going?</vt:lpstr>
      <vt:lpstr>Plan your future –  Where are you going?</vt:lpstr>
      <vt:lpstr>Plan your future –  Where are you going?</vt:lpstr>
      <vt:lpstr>Fields of Study University</vt:lpstr>
      <vt:lpstr>Plan your future  Course Selection</vt:lpstr>
      <vt:lpstr>Plan your future –  Where are you going?</vt:lpstr>
      <vt:lpstr>Plan your future</vt:lpstr>
      <vt:lpstr>Plan your future Math</vt:lpstr>
      <vt:lpstr>Plan your future Math</vt:lpstr>
      <vt:lpstr>PowerPoint Presentation</vt:lpstr>
      <vt:lpstr>Plan your future Science Options</vt:lpstr>
      <vt:lpstr>Canadian World Studies and Humanities</vt:lpstr>
      <vt:lpstr>Plan your future Arts</vt:lpstr>
      <vt:lpstr>Plan your future Technological Education</vt:lpstr>
      <vt:lpstr>Plan your future Languages</vt:lpstr>
      <vt:lpstr>Plan your future Health and Physical Education</vt:lpstr>
      <vt:lpstr>Plan your future Guidance and Career Education</vt:lpstr>
      <vt:lpstr>Plan your future Business and Computer Studies</vt:lpstr>
      <vt:lpstr>Plan your future Interdisciplinary Studies</vt:lpstr>
      <vt:lpstr>Plan Your Future Cooperative Education</vt:lpstr>
      <vt:lpstr>Plan your future Co-operative Education</vt:lpstr>
      <vt:lpstr>Plan your future SHSM – Arts and Culture Digital Media</vt:lpstr>
      <vt:lpstr>PowerPoint Presentation</vt:lpstr>
      <vt:lpstr>PowerPoint Presentation</vt:lpstr>
      <vt:lpstr>PowerPoint Presentation</vt:lpstr>
      <vt:lpstr>Plan your future  Course Selection</vt:lpstr>
      <vt:lpstr>Your Option Sheet- Career Cruising</vt:lpstr>
      <vt:lpstr>Your Option Sheet – Career Cruising</vt:lpstr>
      <vt:lpstr>Important Note</vt:lpstr>
      <vt:lpstr>Plan your future – </vt:lpstr>
      <vt:lpstr>Summer School</vt:lpstr>
      <vt:lpstr>Summer School</vt:lpstr>
      <vt:lpstr>Course changes</vt:lpstr>
      <vt:lpstr>Questions?</vt:lpstr>
      <vt:lpstr>QUESTIONS</vt:lpstr>
      <vt:lpstr>Course Planning Sheets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Nakashoji</dc:creator>
  <cp:lastModifiedBy>Rachel Nakashoji</cp:lastModifiedBy>
  <cp:revision>8</cp:revision>
  <dcterms:modified xsi:type="dcterms:W3CDTF">2018-02-06T20:57:07Z</dcterms:modified>
</cp:coreProperties>
</file>